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7" r:id="rId5"/>
    <p:sldId id="268" r:id="rId6"/>
    <p:sldId id="260" r:id="rId7"/>
    <p:sldId id="277" r:id="rId8"/>
    <p:sldId id="261" r:id="rId9"/>
    <p:sldId id="270" r:id="rId10"/>
    <p:sldId id="271" r:id="rId11"/>
    <p:sldId id="272" r:id="rId12"/>
    <p:sldId id="279" r:id="rId13"/>
    <p:sldId id="281" r:id="rId14"/>
    <p:sldId id="284" r:id="rId15"/>
    <p:sldId id="283" r:id="rId16"/>
    <p:sldId id="282" r:id="rId17"/>
    <p:sldId id="285" r:id="rId18"/>
    <p:sldId id="286" r:id="rId19"/>
    <p:sldId id="287" r:id="rId20"/>
    <p:sldId id="288" r:id="rId21"/>
    <p:sldId id="292" r:id="rId22"/>
    <p:sldId id="289" r:id="rId23"/>
    <p:sldId id="291" r:id="rId24"/>
    <p:sldId id="293" r:id="rId25"/>
    <p:sldId id="294" r:id="rId26"/>
    <p:sldId id="296" r:id="rId27"/>
    <p:sldId id="298" r:id="rId28"/>
    <p:sldId id="297" r:id="rId29"/>
    <p:sldId id="295" r:id="rId30"/>
    <p:sldId id="299" r:id="rId31"/>
    <p:sldId id="300" r:id="rId32"/>
    <p:sldId id="278" r:id="rId33"/>
    <p:sldId id="262" r:id="rId34"/>
    <p:sldId id="275" r:id="rId35"/>
    <p:sldId id="276" r:id="rId36"/>
    <p:sldId id="269" r:id="rId37"/>
    <p:sldId id="263" r:id="rId38"/>
    <p:sldId id="265" r:id="rId39"/>
  </p:sldIdLst>
  <p:sldSz cx="24384000" cy="13716000"/>
  <p:notesSz cx="6858000" cy="9144000"/>
  <p:embeddedFontLst>
    <p:embeddedFont>
      <p:font typeface="Pretendard Bold" panose="020B0600000101010101" charset="-127"/>
      <p:bold r:id="rId41"/>
    </p:embeddedFont>
    <p:embeddedFont>
      <p:font typeface="Pretendard ExtraLight" panose="020B0600000101010101" charset="-127"/>
      <p:regular r:id="rId42"/>
    </p:embeddedFont>
    <p:embeddedFont>
      <p:font typeface="Pretendard Light" panose="020B0600000101010101" charset="-127"/>
      <p:regular r:id="rId43"/>
    </p:embeddedFont>
    <p:embeddedFont>
      <p:font typeface="Pretendard Regular" panose="020B0600000101010101" charset="-127"/>
      <p:regular r:id="rId44"/>
    </p:embeddedFont>
    <p:embeddedFont>
      <p:font typeface="Pretendard" panose="02000503000000020004" pitchFamily="50" charset="-127"/>
      <p:regular r:id="rId45"/>
      <p:bold r:id="rId46"/>
    </p:embeddedFont>
    <p:embeddedFont>
      <p:font typeface="Pretendard Medium" panose="02000603000000020004" pitchFamily="50" charset="-127"/>
      <p:regular r:id="rId47"/>
      <p:bold r:id="rId48"/>
    </p:embeddedFont>
    <p:embeddedFont>
      <p:font typeface="Pretendard SemiBold" panose="02000703000000020004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DDB"/>
    <a:srgbClr val="0E6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98" y="96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3DEC1-B45C-4F6E-BE87-FC867005975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86E49-C8C6-449C-8E10-2F49FF28B5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76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3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57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5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2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8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61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80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80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00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86E49-C8C6-449C-8E10-2F49FF28B5D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6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JPG"/><Relationship Id="rId18" Type="http://schemas.openxmlformats.org/officeDocument/2006/relationships/image" Target="../media/image70.jpeg"/><Relationship Id="rId3" Type="http://schemas.openxmlformats.org/officeDocument/2006/relationships/image" Target="../media/image51.png"/><Relationship Id="rId21" Type="http://schemas.openxmlformats.org/officeDocument/2006/relationships/image" Target="../media/image73.JPG"/><Relationship Id="rId7" Type="http://schemas.openxmlformats.org/officeDocument/2006/relationships/image" Target="../media/image59.JPG"/><Relationship Id="rId12" Type="http://schemas.openxmlformats.org/officeDocument/2006/relationships/image" Target="../media/image64.JPG"/><Relationship Id="rId17" Type="http://schemas.openxmlformats.org/officeDocument/2006/relationships/image" Target="../media/image69.JPG"/><Relationship Id="rId2" Type="http://schemas.openxmlformats.org/officeDocument/2006/relationships/image" Target="../media/image45.png"/><Relationship Id="rId16" Type="http://schemas.openxmlformats.org/officeDocument/2006/relationships/image" Target="../media/image68.JPG"/><Relationship Id="rId20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5" Type="http://schemas.openxmlformats.org/officeDocument/2006/relationships/image" Target="../media/image57.JPG"/><Relationship Id="rId15" Type="http://schemas.openxmlformats.org/officeDocument/2006/relationships/image" Target="../media/image67.JPG"/><Relationship Id="rId23" Type="http://schemas.openxmlformats.org/officeDocument/2006/relationships/image" Target="../media/image75.JPG"/><Relationship Id="rId10" Type="http://schemas.openxmlformats.org/officeDocument/2006/relationships/image" Target="../media/image62.JPG"/><Relationship Id="rId19" Type="http://schemas.openxmlformats.org/officeDocument/2006/relationships/image" Target="../media/image71.JPG"/><Relationship Id="rId4" Type="http://schemas.openxmlformats.org/officeDocument/2006/relationships/image" Target="../media/image52.png"/><Relationship Id="rId9" Type="http://schemas.openxmlformats.org/officeDocument/2006/relationships/image" Target="../media/image61.JPG"/><Relationship Id="rId14" Type="http://schemas.openxmlformats.org/officeDocument/2006/relationships/image" Target="../media/image66.jpeg"/><Relationship Id="rId22" Type="http://schemas.openxmlformats.org/officeDocument/2006/relationships/image" Target="../media/image7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51.png"/><Relationship Id="rId7" Type="http://schemas.openxmlformats.org/officeDocument/2006/relationships/image" Target="../media/image7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G"/><Relationship Id="rId5" Type="http://schemas.openxmlformats.org/officeDocument/2006/relationships/image" Target="../media/image57.JPG"/><Relationship Id="rId4" Type="http://schemas.openxmlformats.org/officeDocument/2006/relationships/image" Target="../media/image52.png"/><Relationship Id="rId9" Type="http://schemas.openxmlformats.org/officeDocument/2006/relationships/image" Target="../media/image7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51.png"/><Relationship Id="rId7" Type="http://schemas.openxmlformats.org/officeDocument/2006/relationships/image" Target="../media/image8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52.png"/><Relationship Id="rId9" Type="http://schemas.openxmlformats.org/officeDocument/2006/relationships/image" Target="../media/image8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2.JPG"/><Relationship Id="rId18" Type="http://schemas.openxmlformats.org/officeDocument/2006/relationships/image" Target="../media/image97.JPG"/><Relationship Id="rId3" Type="http://schemas.openxmlformats.org/officeDocument/2006/relationships/image" Target="../media/image45.png"/><Relationship Id="rId7" Type="http://schemas.openxmlformats.org/officeDocument/2006/relationships/image" Target="../media/image86.JPG"/><Relationship Id="rId12" Type="http://schemas.openxmlformats.org/officeDocument/2006/relationships/image" Target="../media/image91.JPG"/><Relationship Id="rId17" Type="http://schemas.openxmlformats.org/officeDocument/2006/relationships/image" Target="../media/image96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11" Type="http://schemas.openxmlformats.org/officeDocument/2006/relationships/image" Target="../media/image90.JPG"/><Relationship Id="rId5" Type="http://schemas.openxmlformats.org/officeDocument/2006/relationships/image" Target="../media/image52.png"/><Relationship Id="rId15" Type="http://schemas.openxmlformats.org/officeDocument/2006/relationships/image" Target="../media/image94.JPG"/><Relationship Id="rId10" Type="http://schemas.openxmlformats.org/officeDocument/2006/relationships/image" Target="../media/image89.JPG"/><Relationship Id="rId19" Type="http://schemas.openxmlformats.org/officeDocument/2006/relationships/image" Target="../media/image98.JPG"/><Relationship Id="rId4" Type="http://schemas.openxmlformats.org/officeDocument/2006/relationships/image" Target="../media/image51.png"/><Relationship Id="rId9" Type="http://schemas.openxmlformats.org/officeDocument/2006/relationships/image" Target="../media/image88.JPG"/><Relationship Id="rId14" Type="http://schemas.openxmlformats.org/officeDocument/2006/relationships/image" Target="../media/image9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45.png"/><Relationship Id="rId7" Type="http://schemas.openxmlformats.org/officeDocument/2006/relationships/image" Target="../media/image9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G"/><Relationship Id="rId5" Type="http://schemas.openxmlformats.org/officeDocument/2006/relationships/image" Target="../media/image52.png"/><Relationship Id="rId10" Type="http://schemas.openxmlformats.org/officeDocument/2006/relationships/image" Target="../media/image102.JPG"/><Relationship Id="rId4" Type="http://schemas.openxmlformats.org/officeDocument/2006/relationships/image" Target="../media/image51.png"/><Relationship Id="rId9" Type="http://schemas.openxmlformats.org/officeDocument/2006/relationships/image" Target="../media/image10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0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45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G"/><Relationship Id="rId5" Type="http://schemas.openxmlformats.org/officeDocument/2006/relationships/image" Target="../media/image52.png"/><Relationship Id="rId10" Type="http://schemas.openxmlformats.org/officeDocument/2006/relationships/image" Target="../media/image112.JPG"/><Relationship Id="rId4" Type="http://schemas.openxmlformats.org/officeDocument/2006/relationships/image" Target="../media/image51.png"/><Relationship Id="rId9" Type="http://schemas.openxmlformats.org/officeDocument/2006/relationships/image" Target="../media/image1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13" Type="http://schemas.openxmlformats.org/officeDocument/2006/relationships/image" Target="../media/image122.JPG"/><Relationship Id="rId3" Type="http://schemas.openxmlformats.org/officeDocument/2006/relationships/image" Target="../media/image45.png"/><Relationship Id="rId7" Type="http://schemas.openxmlformats.org/officeDocument/2006/relationships/image" Target="../media/image116.JPG"/><Relationship Id="rId12" Type="http://schemas.openxmlformats.org/officeDocument/2006/relationships/image" Target="../media/image1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JPG"/><Relationship Id="rId11" Type="http://schemas.openxmlformats.org/officeDocument/2006/relationships/image" Target="../media/image120.JPG"/><Relationship Id="rId5" Type="http://schemas.openxmlformats.org/officeDocument/2006/relationships/image" Target="../media/image52.png"/><Relationship Id="rId10" Type="http://schemas.openxmlformats.org/officeDocument/2006/relationships/image" Target="../media/image119.JPG"/><Relationship Id="rId4" Type="http://schemas.openxmlformats.org/officeDocument/2006/relationships/image" Target="../media/image51.png"/><Relationship Id="rId9" Type="http://schemas.openxmlformats.org/officeDocument/2006/relationships/image" Target="../media/image11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45.png"/><Relationship Id="rId7" Type="http://schemas.openxmlformats.org/officeDocument/2006/relationships/image" Target="../media/image124.JPG"/><Relationship Id="rId12" Type="http://schemas.openxmlformats.org/officeDocument/2006/relationships/image" Target="../media/image1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JPG"/><Relationship Id="rId11" Type="http://schemas.openxmlformats.org/officeDocument/2006/relationships/image" Target="../media/image128.JPG"/><Relationship Id="rId5" Type="http://schemas.openxmlformats.org/officeDocument/2006/relationships/image" Target="../media/image52.png"/><Relationship Id="rId10" Type="http://schemas.openxmlformats.org/officeDocument/2006/relationships/image" Target="../media/image127.JPG"/><Relationship Id="rId4" Type="http://schemas.openxmlformats.org/officeDocument/2006/relationships/image" Target="../media/image51.png"/><Relationship Id="rId9" Type="http://schemas.openxmlformats.org/officeDocument/2006/relationships/image" Target="../media/image12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13" Type="http://schemas.openxmlformats.org/officeDocument/2006/relationships/image" Target="../media/image137.JPG"/><Relationship Id="rId3" Type="http://schemas.openxmlformats.org/officeDocument/2006/relationships/image" Target="../media/image45.png"/><Relationship Id="rId7" Type="http://schemas.openxmlformats.org/officeDocument/2006/relationships/image" Target="../media/image131.JPG"/><Relationship Id="rId12" Type="http://schemas.openxmlformats.org/officeDocument/2006/relationships/image" Target="../media/image1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G"/><Relationship Id="rId11" Type="http://schemas.openxmlformats.org/officeDocument/2006/relationships/image" Target="../media/image135.JPG"/><Relationship Id="rId5" Type="http://schemas.openxmlformats.org/officeDocument/2006/relationships/image" Target="../media/image52.png"/><Relationship Id="rId10" Type="http://schemas.openxmlformats.org/officeDocument/2006/relationships/image" Target="../media/image134.JPG"/><Relationship Id="rId4" Type="http://schemas.openxmlformats.org/officeDocument/2006/relationships/image" Target="../media/image51.png"/><Relationship Id="rId9" Type="http://schemas.openxmlformats.org/officeDocument/2006/relationships/image" Target="../media/image1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51.png"/><Relationship Id="rId7" Type="http://schemas.openxmlformats.org/officeDocument/2006/relationships/image" Target="../media/image14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48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JPG"/><Relationship Id="rId5" Type="http://schemas.openxmlformats.org/officeDocument/2006/relationships/image" Target="../media/image146.JP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3" Type="http://schemas.openxmlformats.org/officeDocument/2006/relationships/image" Target="../media/image45.png"/><Relationship Id="rId7" Type="http://schemas.openxmlformats.org/officeDocument/2006/relationships/image" Target="../media/image1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1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57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7100"/>
            <a:ext cx="243840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07400"/>
            <a:ext cx="24384000" cy="405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00"/>
            <a:ext cx="24384000" cy="993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7353300"/>
            <a:ext cx="22860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182600" y="9728200"/>
            <a:ext cx="55626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팀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>
                <a:solidFill>
                  <a:srgbClr val="5CABA4"/>
                </a:solidFill>
                <a:ea typeface="Pretendard Regular"/>
              </a:rPr>
              <a:t>원</a:t>
            </a:r>
            <a:r>
              <a:rPr lang="en-US" sz="2800" b="1" i="0" u="none" strike="noStrike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안성호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이강호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조현진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최원경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1000" y="9728200"/>
            <a:ext cx="10541000" cy="49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개발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</a:t>
            </a:r>
            <a:r>
              <a:rPr lang="ko-KR" sz="2800" b="1" i="0" u="none" strike="noStrike" dirty="0">
                <a:solidFill>
                  <a:srgbClr val="5CABA4"/>
                </a:solidFill>
                <a:ea typeface="Pretendard Regular"/>
              </a:rPr>
              <a:t>기간</a:t>
            </a:r>
            <a:r>
              <a:rPr lang="en-US" sz="2800" b="1" i="0" u="none" strike="noStrike" dirty="0">
                <a:solidFill>
                  <a:srgbClr val="5CABA4"/>
                </a:solidFill>
                <a:latin typeface="Pretendard Regular"/>
              </a:rPr>
              <a:t> |</a:t>
            </a:r>
            <a:r>
              <a:rPr lang="en" sz="2800" b="0" i="0" u="none" strike="noStrike" dirty="0">
                <a:solidFill>
                  <a:srgbClr val="000000"/>
                </a:solidFill>
                <a:latin typeface="Pretendard Regular"/>
              </a:rPr>
              <a:t> 2025.07.18 ~ 2025.07.30  /  2025.09.01 ~ 2025.09.03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" y="7912100"/>
            <a:ext cx="22275800" cy="977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중고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제작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5466" b="0" i="0" u="none" strike="noStrike" spc="-328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466" b="0" i="0" u="none" strike="noStrike" spc="-328" dirty="0">
                <a:solidFill>
                  <a:srgbClr val="000000"/>
                </a:solidFill>
                <a:ea typeface="Pretendard Regular"/>
              </a:rPr>
              <a:t>보고서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0600" y="3136900"/>
            <a:ext cx="13906500" cy="3975100"/>
          </a:xfrm>
          <a:prstGeom prst="rect">
            <a:avLst/>
          </a:prstGeom>
        </p:spPr>
        <p:txBody>
          <a:bodyPr lIns="0" tIns="169502" rIns="0" bIns="0" rtlCol="0" anchor="t"/>
          <a:lstStyle/>
          <a:p>
            <a:pPr lvl="0" algn="l">
              <a:lnSpc>
                <a:spcPct val="97940"/>
              </a:lnSpc>
            </a:pP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중고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마켓</a:t>
            </a:r>
            <a:r>
              <a:rPr lang="en-US" sz="12133" b="0" i="0" u="none" strike="noStrike" spc="243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2133" b="0" i="0" u="none" strike="noStrike" spc="243" dirty="0">
                <a:solidFill>
                  <a:srgbClr val="000000"/>
                </a:solidFill>
                <a:ea typeface="Pretendard Bold"/>
              </a:rPr>
              <a:t>제작</a:t>
            </a:r>
          </a:p>
          <a:p>
            <a:pPr lvl="0" algn="l">
              <a:lnSpc>
                <a:spcPct val="97940"/>
              </a:lnSpc>
            </a:pPr>
            <a:r>
              <a:rPr lang="en" sz="12133" b="0" i="0" u="none" strike="noStrike" spc="243" dirty="0">
                <a:solidFill>
                  <a:srgbClr val="000000"/>
                </a:solidFill>
                <a:ea typeface="Pretendard Bold"/>
              </a:rPr>
              <a:t>프로젝트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97282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200" y="97282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6BB1-09F5-CE8C-F1A0-43C9771DB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D1F044-DF3F-27DD-F4F9-558B174B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0117FB-0304-5FF3-036B-7343F936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22E4643-4F98-2B03-313C-A8050C33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AB8DEC5-45A3-94DA-0967-E41C01EF8482}"/>
              </a:ext>
            </a:extLst>
          </p:cNvPr>
          <p:cNvSpPr txBox="1"/>
          <p:nvPr/>
        </p:nvSpPr>
        <p:spPr>
          <a:xfrm>
            <a:off x="1943100" y="3390900"/>
            <a:ext cx="50546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WBS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3416B3-238A-A896-9A4B-F8F88B5EE05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5FAFFCA-D91F-D4EA-E689-86D207978B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298638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56534-65B2-33D0-76AF-FFBF77819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97B4E8-C316-98CA-D12E-99B6EC63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105AFB-A996-A22C-DE51-C53CE13E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E9D68C-D4EB-16C2-D4F4-6F495E69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51E9331-DD9C-BE76-4D29-80278EBE1C76}"/>
              </a:ext>
            </a:extLst>
          </p:cNvPr>
          <p:cNvSpPr txBox="1"/>
          <p:nvPr/>
        </p:nvSpPr>
        <p:spPr>
          <a:xfrm>
            <a:off x="1943100" y="3390900"/>
            <a:ext cx="5753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-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구조도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54A466F-BB88-F122-2BF7-FAFFE43FADF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12E80C-668E-DFAD-25B2-6A8669B04B9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8BA0ED-8966-E572-9B01-AB9C9D061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4648200"/>
            <a:ext cx="21727668" cy="83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184ED-575D-1F07-B5D6-3FDAEA62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C8FD9B-6984-9449-C979-385EA098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731F73-24D9-46B4-CE0A-39731321D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83AE4E2-4895-613B-E67F-A7C1F449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6856FC3-67A7-5E09-C463-D792CFB947CF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1F0EE4-273A-2B55-D1A6-7E495C2EE3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33C602-519A-D037-1D49-88E63CC756B2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</p:spTree>
    <p:extLst>
      <p:ext uri="{BB962C8B-B14F-4D97-AF65-F5344CB8AC3E}">
        <p14:creationId xmlns:p14="http://schemas.microsoft.com/office/powerpoint/2010/main" val="4106243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3A62B6-A5BF-7A0E-D2CC-6B685E5D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B72C3D-1026-E3C0-04C3-E56DE407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6FC6354-C7EC-A526-D61D-982C9169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ABE0FE-0D4A-CFCD-BB3D-0E920CA74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BE9FD6B-338B-ED38-2522-12876C614A0A}"/>
              </a:ext>
            </a:extLst>
          </p:cNvPr>
          <p:cNvSpPr txBox="1"/>
          <p:nvPr/>
        </p:nvSpPr>
        <p:spPr>
          <a:xfrm>
            <a:off x="1943100" y="3390900"/>
            <a:ext cx="7353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C4E2003-8221-F7AD-44E5-D3D11AAE2F9C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45A145C-3512-F084-BD8D-66D0298E8F1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45EF3E-6786-132C-A630-36B6C3573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03" y="4191000"/>
            <a:ext cx="17205079" cy="897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CB84E1-0BA2-39FF-6A99-C292BF7B1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5119063"/>
            <a:ext cx="3886269" cy="854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6D2E99-C804-88AF-23A3-BBCFC67FB9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09" y="6750810"/>
            <a:ext cx="3856718" cy="8380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F9507B-25FB-AC2B-D715-FCC168665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71" y="5948568"/>
            <a:ext cx="3866572" cy="8402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266FA7-4F91-2E35-CC71-38EBADA84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5374285"/>
            <a:ext cx="4989010" cy="8945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0C7632-9C77-8E6C-303F-06395F5747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70" y="6177346"/>
            <a:ext cx="4946779" cy="8916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A3D8513-C75E-2F94-783A-16021D5007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802" y="6991889"/>
            <a:ext cx="4953758" cy="867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A28D57-932A-59BF-E9D8-7F96C1E723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58" y="7887787"/>
            <a:ext cx="3856718" cy="13706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E01D6A-C916-716F-8F91-E96AABD783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0" y="9240855"/>
            <a:ext cx="3844796" cy="128175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CC88872-E211-5151-4BA5-77EC9E1D198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02" y="6327800"/>
            <a:ext cx="5070071" cy="10192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B9FE2A-F46F-5089-4339-64664BCB65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936" y="10487111"/>
            <a:ext cx="3828362" cy="131431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E12585B-3F80-22B4-6CCC-B5A23689FC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61" y="11768868"/>
            <a:ext cx="3854712" cy="130914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950623-F8BC-B110-625F-C10DBC4FD8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347" y="10614334"/>
            <a:ext cx="5552981" cy="97271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54B8144-1108-D1D9-19D0-428C4DFA0EA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25" y="5158964"/>
            <a:ext cx="5124148" cy="100048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1C954D83-E48C-BFB1-1701-BD57B8D6DE7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38" y="7933876"/>
            <a:ext cx="5164846" cy="10831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9D5D168-62E3-28A5-5608-D1350304F36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09" y="11192075"/>
            <a:ext cx="5129448" cy="10004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C016A6F-F897-A61A-BD04-2D6B7A53D7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300" y="4117227"/>
            <a:ext cx="6219700" cy="123371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90DBA2BD-9D42-4D6F-5712-5433419F9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680" y="7697392"/>
            <a:ext cx="5541413" cy="1078607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5C8344E0-ECBE-55BF-E612-3146214891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952" y="9705586"/>
            <a:ext cx="4953757" cy="99379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19D9E55-1532-84BF-527F-BEFF5254CDC3}"/>
              </a:ext>
            </a:extLst>
          </p:cNvPr>
          <p:cNvSpPr txBox="1"/>
          <p:nvPr/>
        </p:nvSpPr>
        <p:spPr>
          <a:xfrm>
            <a:off x="4807035" y="5479367"/>
            <a:ext cx="176235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조건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AF047FC-6C5C-D93C-3DF4-869A7037C492}"/>
              </a:ext>
            </a:extLst>
          </p:cNvPr>
          <p:cNvSpPr txBox="1"/>
          <p:nvPr/>
        </p:nvSpPr>
        <p:spPr>
          <a:xfrm>
            <a:off x="5306082" y="8237776"/>
            <a:ext cx="167018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조건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A74B8B-94EF-3290-1981-0DDC9D01159C}"/>
              </a:ext>
            </a:extLst>
          </p:cNvPr>
          <p:cNvSpPr txBox="1"/>
          <p:nvPr/>
        </p:nvSpPr>
        <p:spPr>
          <a:xfrm>
            <a:off x="15506853" y="4590155"/>
            <a:ext cx="17432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09FE2BD-6F70-24C1-A6B5-E63EEB05E8D6}"/>
              </a:ext>
            </a:extLst>
          </p:cNvPr>
          <p:cNvSpPr txBox="1"/>
          <p:nvPr/>
        </p:nvSpPr>
        <p:spPr>
          <a:xfrm>
            <a:off x="15198330" y="10165602"/>
            <a:ext cx="1180127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조건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E0B389-8BB6-3D03-DC88-6005F38A23A5}"/>
              </a:ext>
            </a:extLst>
          </p:cNvPr>
          <p:cNvSpPr txBox="1"/>
          <p:nvPr/>
        </p:nvSpPr>
        <p:spPr>
          <a:xfrm>
            <a:off x="4895845" y="6493774"/>
            <a:ext cx="192378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중복 체크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AAA56F9-2C2F-F813-08B6-D9294A84F2DD}"/>
              </a:ext>
            </a:extLst>
          </p:cNvPr>
          <p:cNvSpPr txBox="1"/>
          <p:nvPr/>
        </p:nvSpPr>
        <p:spPr>
          <a:xfrm>
            <a:off x="5257398" y="11455647"/>
            <a:ext cx="184810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일치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C1E1D0-4504-F9C5-5EE6-A202177F5DFD}"/>
              </a:ext>
            </a:extLst>
          </p:cNvPr>
          <p:cNvSpPr txBox="1"/>
          <p:nvPr/>
        </p:nvSpPr>
        <p:spPr>
          <a:xfrm>
            <a:off x="19416590" y="7349315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체크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7B791A5-4222-7834-5A9B-C25A20A234CB}"/>
              </a:ext>
            </a:extLst>
          </p:cNvPr>
          <p:cNvCxnSpPr>
            <a:cxnSpLocks/>
          </p:cNvCxnSpPr>
          <p:nvPr/>
        </p:nvCxnSpPr>
        <p:spPr>
          <a:xfrm flipH="1">
            <a:off x="9877564" y="6352556"/>
            <a:ext cx="813775" cy="399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08CCA14-7396-6756-528F-261B08123C35}"/>
              </a:ext>
            </a:extLst>
          </p:cNvPr>
          <p:cNvCxnSpPr>
            <a:cxnSpLocks/>
          </p:cNvCxnSpPr>
          <p:nvPr/>
        </p:nvCxnSpPr>
        <p:spPr>
          <a:xfrm flipH="1">
            <a:off x="9877564" y="7790892"/>
            <a:ext cx="927471" cy="2325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949B2DA-2A0C-4D21-20A3-A3D4DDF5548D}"/>
              </a:ext>
            </a:extLst>
          </p:cNvPr>
          <p:cNvCxnSpPr>
            <a:cxnSpLocks/>
          </p:cNvCxnSpPr>
          <p:nvPr/>
        </p:nvCxnSpPr>
        <p:spPr>
          <a:xfrm flipV="1">
            <a:off x="14257216" y="6392500"/>
            <a:ext cx="690170" cy="5263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9670CED-8F1F-B23A-6318-56179BF8DE94}"/>
              </a:ext>
            </a:extLst>
          </p:cNvPr>
          <p:cNvCxnSpPr>
            <a:cxnSpLocks/>
          </p:cNvCxnSpPr>
          <p:nvPr/>
        </p:nvCxnSpPr>
        <p:spPr>
          <a:xfrm>
            <a:off x="13663856" y="8546582"/>
            <a:ext cx="1370528" cy="13351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52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92E5A-EB58-1DCA-C806-295D67B8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6F39C2-1C25-DF6E-08E3-E263E4B56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303767-C1F5-3FA1-DBCB-8305C74C2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E4A31BF-6DB6-E199-A53D-E743861BD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4649C55-DC63-348E-843B-45D7BC6DD6C4}"/>
              </a:ext>
            </a:extLst>
          </p:cNvPr>
          <p:cNvSpPr txBox="1"/>
          <p:nvPr/>
        </p:nvSpPr>
        <p:spPr>
          <a:xfrm>
            <a:off x="1943100" y="3390900"/>
            <a:ext cx="7810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7097FB1-2EB6-A3EB-34E9-2DD975C839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A4CAE3-5E8B-CD38-3A45-ABF683B37C03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E8CD14-06BB-AAD3-7FA3-40C3F22F3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99" y="4191000"/>
            <a:ext cx="17205079" cy="8978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296201-8E05-2FFA-54E6-98EDFB0EB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46" y="6620698"/>
            <a:ext cx="4789668" cy="24896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49928B-F20A-EA2B-7B31-E0DB774F3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92" y="9110336"/>
            <a:ext cx="4638176" cy="10470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7C9F791-8DAF-9CFA-B3AB-67888CAA8D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99" y="5929992"/>
            <a:ext cx="4126219" cy="13090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87E3F4-9A76-CE8F-A25B-B918DA43E3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453" y="8716990"/>
            <a:ext cx="6516099" cy="3811076"/>
          </a:xfrm>
          <a:prstGeom prst="rect">
            <a:avLst/>
          </a:prstGeom>
        </p:spPr>
      </p:pic>
      <p:sp>
        <p:nvSpPr>
          <p:cNvPr id="40" name="화살표: 왼쪽 39">
            <a:extLst>
              <a:ext uri="{FF2B5EF4-FFF2-40B4-BE49-F238E27FC236}">
                <a16:creationId xmlns:a16="http://schemas.microsoft.com/office/drawing/2014/main" id="{63E19EC3-01F4-6AD0-CB02-24B0D10EE5F2}"/>
              </a:ext>
            </a:extLst>
          </p:cNvPr>
          <p:cNvSpPr/>
          <p:nvPr/>
        </p:nvSpPr>
        <p:spPr>
          <a:xfrm rot="1866749">
            <a:off x="5882969" y="8744576"/>
            <a:ext cx="2922590" cy="14461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왼쪽 42">
            <a:extLst>
              <a:ext uri="{FF2B5EF4-FFF2-40B4-BE49-F238E27FC236}">
                <a16:creationId xmlns:a16="http://schemas.microsoft.com/office/drawing/2014/main" id="{B39E2EF8-5139-1E9E-25B3-EEFAB19ABC5A}"/>
              </a:ext>
            </a:extLst>
          </p:cNvPr>
          <p:cNvSpPr/>
          <p:nvPr/>
        </p:nvSpPr>
        <p:spPr>
          <a:xfrm rot="9307082">
            <a:off x="11934057" y="10112170"/>
            <a:ext cx="1595608" cy="10351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굽음 43">
            <a:extLst>
              <a:ext uri="{FF2B5EF4-FFF2-40B4-BE49-F238E27FC236}">
                <a16:creationId xmlns:a16="http://schemas.microsoft.com/office/drawing/2014/main" id="{8EB966AD-84C8-24A2-114B-D3F38E4A45FC}"/>
              </a:ext>
            </a:extLst>
          </p:cNvPr>
          <p:cNvSpPr/>
          <p:nvPr/>
        </p:nvSpPr>
        <p:spPr>
          <a:xfrm rot="239750">
            <a:off x="12112374" y="6488745"/>
            <a:ext cx="1595288" cy="3423300"/>
          </a:xfrm>
          <a:prstGeom prst="bentArrow">
            <a:avLst>
              <a:gd name="adj1" fmla="val 3767"/>
              <a:gd name="adj2" fmla="val 7391"/>
              <a:gd name="adj3" fmla="val 14117"/>
              <a:gd name="adj4" fmla="val 8588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239A00-0217-1B55-B985-BEBFFC9F26C3}"/>
              </a:ext>
            </a:extLst>
          </p:cNvPr>
          <p:cNvSpPr txBox="1"/>
          <p:nvPr/>
        </p:nvSpPr>
        <p:spPr>
          <a:xfrm>
            <a:off x="3918380" y="6042052"/>
            <a:ext cx="2111558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셀렉트박스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161A70-F084-8A39-6706-B2D19CB78D8C}"/>
              </a:ext>
            </a:extLst>
          </p:cNvPr>
          <p:cNvSpPr txBox="1"/>
          <p:nvPr/>
        </p:nvSpPr>
        <p:spPr>
          <a:xfrm>
            <a:off x="4661679" y="974999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직접 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496B04-2826-7635-98CB-EDD861E69EA1}"/>
              </a:ext>
            </a:extLst>
          </p:cNvPr>
          <p:cNvSpPr txBox="1"/>
          <p:nvPr/>
        </p:nvSpPr>
        <p:spPr>
          <a:xfrm>
            <a:off x="17830799" y="5998820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전화번호 칸에는 숫자만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!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201FD7-7BDE-1D24-471A-433E2D357C0B}"/>
              </a:ext>
            </a:extLst>
          </p:cNvPr>
          <p:cNvSpPr txBox="1"/>
          <p:nvPr/>
        </p:nvSpPr>
        <p:spPr>
          <a:xfrm>
            <a:off x="16214031" y="806275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 카카오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26060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C8F28-866F-2C2A-EEE4-D7F8B1D79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4469174-636D-C7E1-EF9F-D45EAE96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EADDD-3473-2D18-8C0A-47BF35B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1E41BE-D98E-FF34-8F98-3D9A86DD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026C0D9-9E5D-D4F6-CD81-6E0486E64D00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 기능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D63F522-5478-4DEE-BADA-38443D7C08F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37B3534-D8A1-7AB3-9E71-0F41016CEDE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FD7A16-7D79-C0D2-CE3E-426ADF17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4" y="5645480"/>
            <a:ext cx="10468772" cy="1342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748377-F5C8-D789-AF45-EB4266A72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0" y="5601853"/>
            <a:ext cx="7433687" cy="14302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6169D8-3C04-DE5F-15DA-BC08C4AFC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10325101"/>
            <a:ext cx="7063347" cy="140249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0190991-A683-C74C-A3F4-73DAAF299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74" y="7840820"/>
            <a:ext cx="7063347" cy="1458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5BB3B54-D3D0-7E29-C337-EE1AEE375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167" y="9492362"/>
            <a:ext cx="7499520" cy="145824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E13CBC-7F2D-53D3-C0E9-2A1AB054CF5A}"/>
              </a:ext>
            </a:extLst>
          </p:cNvPr>
          <p:cNvCxnSpPr>
            <a:cxnSpLocks/>
          </p:cNvCxnSpPr>
          <p:nvPr/>
        </p:nvCxnSpPr>
        <p:spPr>
          <a:xfrm flipH="1">
            <a:off x="7772400" y="665484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D5CB3B-CAFA-0F2A-863A-DB29A94A3078}"/>
              </a:ext>
            </a:extLst>
          </p:cNvPr>
          <p:cNvCxnSpPr>
            <a:cxnSpLocks/>
          </p:cNvCxnSpPr>
          <p:nvPr/>
        </p:nvCxnSpPr>
        <p:spPr>
          <a:xfrm flipV="1">
            <a:off x="9939926" y="6316970"/>
            <a:ext cx="3999931" cy="21868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545886F-92A5-CAAB-61D1-7D48AF3B4755}"/>
              </a:ext>
            </a:extLst>
          </p:cNvPr>
          <p:cNvCxnSpPr>
            <a:cxnSpLocks/>
          </p:cNvCxnSpPr>
          <p:nvPr/>
        </p:nvCxnSpPr>
        <p:spPr>
          <a:xfrm flipH="1">
            <a:off x="18821400" y="6868006"/>
            <a:ext cx="521231" cy="32386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D2B8D46-2BD8-8339-C832-46EE8F5DFFB2}"/>
              </a:ext>
            </a:extLst>
          </p:cNvPr>
          <p:cNvSpPr txBox="1"/>
          <p:nvPr/>
        </p:nvSpPr>
        <p:spPr>
          <a:xfrm>
            <a:off x="5497679" y="695265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 정보 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E14063-9699-B0E1-A020-15945943F3B7}"/>
              </a:ext>
            </a:extLst>
          </p:cNvPr>
          <p:cNvSpPr txBox="1"/>
          <p:nvPr/>
        </p:nvSpPr>
        <p:spPr>
          <a:xfrm>
            <a:off x="5497678" y="9758589"/>
            <a:ext cx="242712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 정보 불일치 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98F37-5715-E389-994A-7DAB5A7E7FDA}"/>
              </a:ext>
            </a:extLst>
          </p:cNvPr>
          <p:cNvSpPr txBox="1"/>
          <p:nvPr/>
        </p:nvSpPr>
        <p:spPr>
          <a:xfrm>
            <a:off x="18211800" y="8081844"/>
            <a:ext cx="1883123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로그아웃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FCE5E3-4C22-7647-7DDA-C76E1084D554}"/>
              </a:ext>
            </a:extLst>
          </p:cNvPr>
          <p:cNvSpPr txBox="1"/>
          <p:nvPr/>
        </p:nvSpPr>
        <p:spPr>
          <a:xfrm>
            <a:off x="11025586" y="7191015"/>
            <a:ext cx="1738795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402415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3F5BF7-E100-F16B-FE28-D7D0AEE7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399930-3E7F-5188-3653-5B1D06D8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2721562-E75F-478D-95BE-127FA46E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2A94E4D-969F-FCEB-0129-E6440DA0D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B883DA9-B54E-A1E1-DC53-96FCE2C8A7B9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3FF33B-1D8D-8B74-12FB-CBC20473C64F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882986-5BD6-2858-8F09-F617DBDCA81A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2E7B5C-A2A6-B701-8354-6E3EDB5CF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0979E6-0F6A-A393-254D-2AB41F420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5731981"/>
            <a:ext cx="5133975" cy="800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872D8E-2C51-CE4C-C740-299DF1B5D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05" y="6508268"/>
            <a:ext cx="5133975" cy="847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15138F-8026-8593-5D9D-66AB00E33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11" y="7379704"/>
            <a:ext cx="5048250" cy="962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0AEBCA-7603-C05B-4218-83CCD77ED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551" y="6023687"/>
            <a:ext cx="5853140" cy="9365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76230F-8FF0-0AD6-C39E-9C93EE5F13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906" y="6933701"/>
            <a:ext cx="4344484" cy="9517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5864445-9AFA-B9A6-A1E9-6819A9BE54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118" y="7885434"/>
            <a:ext cx="4344484" cy="8970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0F0643-1C1F-BBBA-1E45-07412705DA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902" y="8762029"/>
            <a:ext cx="4344484" cy="16217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EA839C-2462-7D12-7234-CBAA8B01E2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47" y="10545502"/>
            <a:ext cx="4504283" cy="9192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17A1EB-84B5-6588-1B26-2643A0B90C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42" y="4526978"/>
            <a:ext cx="6200301" cy="12603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32AE2F1-D271-46BF-F2BA-9386F85F2E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285" y="4208410"/>
            <a:ext cx="7453540" cy="163670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A1560CB-3322-A857-FAF3-9FD25A9011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030" y="10334019"/>
            <a:ext cx="7690700" cy="14774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6A724C4-5C16-7F2D-EA1A-F54D5742A5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4" y="11465716"/>
            <a:ext cx="5988746" cy="121314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0BCC0AC-98E1-6F78-C3B1-C3E6EE3B76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3" y="8277138"/>
            <a:ext cx="5821639" cy="1160682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2C04EC1-DE51-B444-6D28-4A95D3D79B49}"/>
              </a:ext>
            </a:extLst>
          </p:cNvPr>
          <p:cNvCxnSpPr>
            <a:cxnSpLocks/>
          </p:cNvCxnSpPr>
          <p:nvPr/>
        </p:nvCxnSpPr>
        <p:spPr>
          <a:xfrm flipH="1" flipV="1">
            <a:off x="6715073" y="7090881"/>
            <a:ext cx="879848" cy="6567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9883092-66F5-DD35-28DA-C5785E2EB31D}"/>
              </a:ext>
            </a:extLst>
          </p:cNvPr>
          <p:cNvCxnSpPr>
            <a:cxnSpLocks/>
          </p:cNvCxnSpPr>
          <p:nvPr/>
        </p:nvCxnSpPr>
        <p:spPr>
          <a:xfrm>
            <a:off x="10127888" y="8017262"/>
            <a:ext cx="2230230" cy="521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D2FD987-B4E3-99BF-731C-1101F9017D04}"/>
              </a:ext>
            </a:extLst>
          </p:cNvPr>
          <p:cNvCxnSpPr>
            <a:cxnSpLocks/>
          </p:cNvCxnSpPr>
          <p:nvPr/>
        </p:nvCxnSpPr>
        <p:spPr>
          <a:xfrm flipH="1">
            <a:off x="6263958" y="8966200"/>
            <a:ext cx="902231" cy="17998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DFD0550-9E30-D7AF-67E1-28365BA09A69}"/>
              </a:ext>
            </a:extLst>
          </p:cNvPr>
          <p:cNvSpPr txBox="1"/>
          <p:nvPr/>
        </p:nvSpPr>
        <p:spPr>
          <a:xfrm>
            <a:off x="1165073" y="5026763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683279-5AE6-F1D2-5048-ED188E022322}"/>
              </a:ext>
            </a:extLst>
          </p:cNvPr>
          <p:cNvSpPr txBox="1"/>
          <p:nvPr/>
        </p:nvSpPr>
        <p:spPr>
          <a:xfrm>
            <a:off x="978162" y="8798356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체크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9C280E-FDD1-D3D0-B444-92C27480B306}"/>
              </a:ext>
            </a:extLst>
          </p:cNvPr>
          <p:cNvSpPr txBox="1"/>
          <p:nvPr/>
        </p:nvSpPr>
        <p:spPr>
          <a:xfrm>
            <a:off x="861536" y="11967544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조건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798F4F-11F5-CC12-EC7C-F4C3F5D379E0}"/>
              </a:ext>
            </a:extLst>
          </p:cNvPr>
          <p:cNvSpPr txBox="1"/>
          <p:nvPr/>
        </p:nvSpPr>
        <p:spPr>
          <a:xfrm>
            <a:off x="14409148" y="5427672"/>
            <a:ext cx="200147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조건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DB121B-C5E9-BE33-0908-B647BC561ABD}"/>
              </a:ext>
            </a:extLst>
          </p:cNvPr>
          <p:cNvSpPr txBox="1"/>
          <p:nvPr/>
        </p:nvSpPr>
        <p:spPr>
          <a:xfrm>
            <a:off x="14367438" y="10802842"/>
            <a:ext cx="216796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중복 체크</a:t>
            </a:r>
          </a:p>
        </p:txBody>
      </p:sp>
    </p:spTree>
    <p:extLst>
      <p:ext uri="{BB962C8B-B14F-4D97-AF65-F5344CB8AC3E}">
        <p14:creationId xmlns:p14="http://schemas.microsoft.com/office/powerpoint/2010/main" val="227619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6B834-769E-8314-5EB8-28EB755A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FC7D5E-9B4D-16F5-6C69-87429A8C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7DF0C99-2A06-CCE5-03BB-FD0F8B97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963B74-9832-5747-B127-3C9D6DDF5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0BB27A5-37B1-6951-0A71-6DF0DDEB8298}"/>
              </a:ext>
            </a:extLst>
          </p:cNvPr>
          <p:cNvSpPr txBox="1"/>
          <p:nvPr/>
        </p:nvSpPr>
        <p:spPr>
          <a:xfrm>
            <a:off x="1943100" y="3390900"/>
            <a:ext cx="91059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 수정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(2)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BC8589-56FD-0779-FB87-5953BD57714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D9188AC-FB9D-F64B-2309-F3F8C956229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7E24DC-3BE7-A6F8-7A42-A3F81C0EE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191000"/>
            <a:ext cx="17421169" cy="9105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FA6DAD-78DD-F227-E7C0-72514E99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76" y="5962203"/>
            <a:ext cx="4752975" cy="2505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524737-5F25-49D9-0151-4A0669885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358" y="5342038"/>
            <a:ext cx="7704773" cy="4778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C6F059-C12E-047F-33F2-BA079B00F9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81" y="11116921"/>
            <a:ext cx="5345112" cy="13612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6CAC19-4E76-E39B-32E9-B07671676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921" y="11130272"/>
            <a:ext cx="7731210" cy="149842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385D370-DB2B-E391-78AE-1BA2570EC4A2}"/>
              </a:ext>
            </a:extLst>
          </p:cNvPr>
          <p:cNvCxnSpPr>
            <a:cxnSpLocks/>
          </p:cNvCxnSpPr>
          <p:nvPr/>
        </p:nvCxnSpPr>
        <p:spPr>
          <a:xfrm flipV="1">
            <a:off x="10653684" y="8305800"/>
            <a:ext cx="7133114" cy="27950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EE58D6B-C46B-1B89-D8B6-B89643D5540F}"/>
              </a:ext>
            </a:extLst>
          </p:cNvPr>
          <p:cNvCxnSpPr>
            <a:cxnSpLocks/>
          </p:cNvCxnSpPr>
          <p:nvPr/>
        </p:nvCxnSpPr>
        <p:spPr>
          <a:xfrm flipH="1">
            <a:off x="6163193" y="10528328"/>
            <a:ext cx="1125019" cy="10413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C8C536-5532-AD4D-2487-9BCD099AC406}"/>
              </a:ext>
            </a:extLst>
          </p:cNvPr>
          <p:cNvCxnSpPr>
            <a:cxnSpLocks/>
          </p:cNvCxnSpPr>
          <p:nvPr/>
        </p:nvCxnSpPr>
        <p:spPr>
          <a:xfrm flipH="1" flipV="1">
            <a:off x="6260723" y="7531259"/>
            <a:ext cx="971549" cy="23747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8CE4466-B0A9-58FD-6527-A3C943C358BE}"/>
              </a:ext>
            </a:extLst>
          </p:cNvPr>
          <p:cNvCxnSpPr>
            <a:cxnSpLocks/>
          </p:cNvCxnSpPr>
          <p:nvPr/>
        </p:nvCxnSpPr>
        <p:spPr>
          <a:xfrm flipV="1">
            <a:off x="10114865" y="12003377"/>
            <a:ext cx="4105376" cy="5828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001B3B-9C95-87AE-F7A4-7C70E83FD770}"/>
              </a:ext>
            </a:extLst>
          </p:cNvPr>
          <p:cNvSpPr txBox="1"/>
          <p:nvPr/>
        </p:nvSpPr>
        <p:spPr>
          <a:xfrm>
            <a:off x="1746438" y="5179010"/>
            <a:ext cx="3949323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셀렉트박스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직접 입력도 회원가입과 동일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0A1ED-EB84-BA92-5A0C-ED7168EA61DE}"/>
              </a:ext>
            </a:extLst>
          </p:cNvPr>
          <p:cNvSpPr txBox="1"/>
          <p:nvPr/>
        </p:nvSpPr>
        <p:spPr>
          <a:xfrm>
            <a:off x="17943205" y="10579052"/>
            <a:ext cx="2209800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회원정보 수정 완료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C8079-75A4-25DD-E09F-D84EA99E9F0B}"/>
              </a:ext>
            </a:extLst>
          </p:cNvPr>
          <p:cNvSpPr txBox="1"/>
          <p:nvPr/>
        </p:nvSpPr>
        <p:spPr>
          <a:xfrm>
            <a:off x="2698327" y="10208275"/>
            <a:ext cx="2490019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전화번호 칸에는 숫자만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!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75C74A-B56D-10E0-24A8-E0411EFB1A4C}"/>
              </a:ext>
            </a:extLst>
          </p:cNvPr>
          <p:cNvSpPr txBox="1"/>
          <p:nvPr/>
        </p:nvSpPr>
        <p:spPr>
          <a:xfrm>
            <a:off x="17502298" y="4869937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 카카오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145377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F079FF-0568-D031-E0EC-0721014FD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4CE255-C07C-97D6-5A16-3A03EE76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B9C0B4-5F85-3A14-CB8B-9213C3AA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DA01827-9FDC-DF7E-4C41-364AABFD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AC00A57-7392-56B1-87AD-33189EAC262D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 탈퇴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AA1C95C-4E95-3C0E-6DBF-AF05F57DA95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B535080-015A-B410-DD21-B0F26BD997E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6F1129-CF58-5AE9-F176-E5563BA01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506684"/>
            <a:ext cx="13325638" cy="86632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600D03-6467-A267-8E4E-4182073C6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32" y="6840180"/>
            <a:ext cx="7779807" cy="144870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BDC7C4-0BFB-1FAA-AA4F-7C1FF9EE7C01}"/>
              </a:ext>
            </a:extLst>
          </p:cNvPr>
          <p:cNvCxnSpPr>
            <a:cxnSpLocks/>
          </p:cNvCxnSpPr>
          <p:nvPr/>
        </p:nvCxnSpPr>
        <p:spPr>
          <a:xfrm flipV="1">
            <a:off x="9099780" y="7848600"/>
            <a:ext cx="5225820" cy="14251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00047F-0FE8-EF52-3F57-E3811930E392}"/>
              </a:ext>
            </a:extLst>
          </p:cNvPr>
          <p:cNvSpPr txBox="1"/>
          <p:nvPr/>
        </p:nvSpPr>
        <p:spPr>
          <a:xfrm>
            <a:off x="13270649" y="7343198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회원가입 탈퇴 완료</a:t>
            </a:r>
          </a:p>
        </p:txBody>
      </p:sp>
    </p:spTree>
    <p:extLst>
      <p:ext uri="{BB962C8B-B14F-4D97-AF65-F5344CB8AC3E}">
        <p14:creationId xmlns:p14="http://schemas.microsoft.com/office/powerpoint/2010/main" val="1352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7A32-2A1E-B0D6-DDD8-3DDDAD6D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33C428-DD0E-895D-5509-002FFAFE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EA1681-AA88-C6C7-1C39-E132B95A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22C96C-8281-B108-BFA6-6D39E7FF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3AA2D61-849E-836A-3C18-3D5E99819B13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FE07748-9465-D2EC-D8A7-3A426E40AFB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0AB594-1D15-DD18-8E19-3AA7CB7F4D2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B3C016-E889-8ABF-D171-077C0A7D7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89" y="4323814"/>
            <a:ext cx="16965085" cy="879180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C81DBBF-F1D0-4C68-13AA-6545BA696B77}"/>
              </a:ext>
            </a:extLst>
          </p:cNvPr>
          <p:cNvCxnSpPr>
            <a:cxnSpLocks/>
          </p:cNvCxnSpPr>
          <p:nvPr/>
        </p:nvCxnSpPr>
        <p:spPr>
          <a:xfrm flipV="1">
            <a:off x="12363565" y="6553200"/>
            <a:ext cx="2190635" cy="209691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32BE9E-7D0B-04D1-EC56-B39B7F9EA403}"/>
              </a:ext>
            </a:extLst>
          </p:cNvPr>
          <p:cNvSpPr txBox="1"/>
          <p:nvPr/>
        </p:nvSpPr>
        <p:spPr>
          <a:xfrm>
            <a:off x="9674215" y="4246196"/>
            <a:ext cx="5657811" cy="1804749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신고 기능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원래는 관리자 페이지에서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신고받은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게시글을 삭제 및 유저 제재하는 기능까지 구현하려 했으나 시간부족으로 인해 회원가입 시에 메일 인증하는 기능을 구현하지 못하면서  여기에서 기능이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멈춰있음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0298B8-AF16-927F-CEE1-49B8B2309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226" y="2649904"/>
            <a:ext cx="5229225" cy="2971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466561-2BAF-23CF-9982-7CC8B2161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026" y="5759097"/>
            <a:ext cx="5305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9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00"/>
            <a:ext cx="24384000" cy="424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6858000"/>
            <a:ext cx="6604000" cy="422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2300" y="6858000"/>
            <a:ext cx="6604000" cy="422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700" y="6858000"/>
            <a:ext cx="6604000" cy="422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3300" y="7366000"/>
            <a:ext cx="762000" cy="76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300" y="9169400"/>
            <a:ext cx="5080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0" y="9169400"/>
            <a:ext cx="50800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1000" y="7366000"/>
            <a:ext cx="762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9700" y="9169400"/>
            <a:ext cx="5080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8700" y="7366000"/>
            <a:ext cx="762000" cy="762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106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평가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213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19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진행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9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49600" y="8356600"/>
            <a:ext cx="4140200" cy="723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4073" b="0" i="0" u="none" strike="noStrike" spc="-244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73" b="0" i="0" u="none" strike="noStrike" spc="-244">
                <a:solidFill>
                  <a:srgbClr val="000000"/>
                </a:solidFill>
                <a:ea typeface="Pretendard SemiBold"/>
              </a:rPr>
              <a:t>개요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64000" y="7518400"/>
            <a:ext cx="2298700" cy="4699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666" b="0" i="0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50300" y="4025900"/>
            <a:ext cx="6883400" cy="13335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7466" b="0" i="0" u="none" strike="noStrike">
                <a:solidFill>
                  <a:srgbClr val="000000"/>
                </a:solidFill>
                <a:latin typeface="Pretendard Bold"/>
              </a:rPr>
              <a:t>contents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C74AF24-3EB2-B057-B8A2-B4569D611757}"/>
              </a:ext>
            </a:extLst>
          </p:cNvPr>
          <p:cNvSpPr txBox="1"/>
          <p:nvPr/>
        </p:nvSpPr>
        <p:spPr>
          <a:xfrm>
            <a:off x="4019550" y="9436100"/>
            <a:ext cx="245745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배경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역할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1B09EBA-E6D9-8E90-B0EC-32FFCB6289D9}"/>
              </a:ext>
            </a:extLst>
          </p:cNvPr>
          <p:cNvSpPr txBox="1"/>
          <p:nvPr/>
        </p:nvSpPr>
        <p:spPr>
          <a:xfrm>
            <a:off x="11112889" y="9391132"/>
            <a:ext cx="2133600" cy="11684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C9762D2C-F216-BBAC-A6AD-E2F068DC993C}"/>
              </a:ext>
            </a:extLst>
          </p:cNvPr>
          <p:cNvSpPr txBox="1"/>
          <p:nvPr/>
        </p:nvSpPr>
        <p:spPr>
          <a:xfrm>
            <a:off x="17803455" y="9436100"/>
            <a:ext cx="2859055" cy="774700"/>
          </a:xfrm>
          <a:prstGeom prst="rect">
            <a:avLst/>
          </a:prstGeom>
        </p:spPr>
        <p:txBody>
          <a:bodyPr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185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altLang="ko-KR" sz="2185" b="0" i="0" u="none" strike="noStrike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sz="2185" b="0" i="0" u="none" strike="noStrike" dirty="0">
                <a:solidFill>
                  <a:srgbClr val="000000"/>
                </a:solidFill>
                <a:ea typeface="Pretendard Light"/>
              </a:rPr>
              <a:t>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03ABA-7F23-66D1-962C-AF5BF6F2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A3AFBE-CC34-A0CA-853A-D7D6C2A3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B864C8-5CE2-3592-3BEA-DC5681787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23ED77-7010-5857-9B9E-BECED38B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43C5D6A-37E0-AEEA-6226-C4916EA981A7}"/>
              </a:ext>
            </a:extLst>
          </p:cNvPr>
          <p:cNvSpPr txBox="1"/>
          <p:nvPr/>
        </p:nvSpPr>
        <p:spPr>
          <a:xfrm>
            <a:off x="1943100" y="3390900"/>
            <a:ext cx="8191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상세 기능 설명 </a:t>
            </a:r>
            <a:r>
              <a:rPr lang="en-US" altLang="ko-KR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판매 물품 상세 페이지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32B8D4-CF24-183B-07DE-1A2DD273E795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상세 기능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A27A388-A967-DA55-41F0-5EF2262C6EB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69B45D-35DD-BF04-3568-7CC797EEE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4312971"/>
            <a:ext cx="16725900" cy="86678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AF76DC-A17F-DDF1-B7FD-BB2CBF7E2130}"/>
              </a:ext>
            </a:extLst>
          </p:cNvPr>
          <p:cNvSpPr txBox="1"/>
          <p:nvPr/>
        </p:nvSpPr>
        <p:spPr>
          <a:xfrm>
            <a:off x="16755302" y="438820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삭제 기능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EF483C8-C431-BE6B-0774-1898F23E6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96" y="11474450"/>
            <a:ext cx="4314825" cy="13144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0BD9DF-1340-0788-09B7-928275D8E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601" y="5001409"/>
            <a:ext cx="5284083" cy="16754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8A7C30-077F-C772-D8C2-5B614DC3B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185" y="6743790"/>
            <a:ext cx="5284082" cy="17770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0215A8-502E-BFD4-08B5-0CD4AAEE98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0" y="11737696"/>
            <a:ext cx="8847137" cy="1511349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F524942-14FC-F9DB-256B-724DFEF2B320}"/>
              </a:ext>
            </a:extLst>
          </p:cNvPr>
          <p:cNvCxnSpPr>
            <a:cxnSpLocks/>
          </p:cNvCxnSpPr>
          <p:nvPr/>
        </p:nvCxnSpPr>
        <p:spPr>
          <a:xfrm flipH="1">
            <a:off x="10306050" y="10883851"/>
            <a:ext cx="2724149" cy="88276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9BCA6F-FD82-4FED-7D46-790DC8E83749}"/>
              </a:ext>
            </a:extLst>
          </p:cNvPr>
          <p:cNvCxnSpPr>
            <a:cxnSpLocks/>
          </p:cNvCxnSpPr>
          <p:nvPr/>
        </p:nvCxnSpPr>
        <p:spPr>
          <a:xfrm flipV="1">
            <a:off x="11035540" y="12034837"/>
            <a:ext cx="2664866" cy="45853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AF91B4A-8786-F88A-1A8B-E7D2C2D42064}"/>
              </a:ext>
            </a:extLst>
          </p:cNvPr>
          <p:cNvCxnSpPr>
            <a:cxnSpLocks/>
          </p:cNvCxnSpPr>
          <p:nvPr/>
        </p:nvCxnSpPr>
        <p:spPr>
          <a:xfrm flipV="1">
            <a:off x="13868400" y="7478970"/>
            <a:ext cx="2386067" cy="31890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AD63E6-5E07-74C8-308C-3D5F42CBC7F4}"/>
              </a:ext>
            </a:extLst>
          </p:cNvPr>
          <p:cNvCxnSpPr>
            <a:cxnSpLocks/>
          </p:cNvCxnSpPr>
          <p:nvPr/>
        </p:nvCxnSpPr>
        <p:spPr>
          <a:xfrm>
            <a:off x="20645501" y="6473801"/>
            <a:ext cx="808409" cy="12442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000355-F62E-FF4F-94AF-99F6C64AF835}"/>
              </a:ext>
            </a:extLst>
          </p:cNvPr>
          <p:cNvSpPr txBox="1"/>
          <p:nvPr/>
        </p:nvSpPr>
        <p:spPr>
          <a:xfrm>
            <a:off x="10233558" y="11028909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수정 기능</a:t>
            </a:r>
          </a:p>
        </p:txBody>
      </p:sp>
    </p:spTree>
    <p:extLst>
      <p:ext uri="{BB962C8B-B14F-4D97-AF65-F5344CB8AC3E}">
        <p14:creationId xmlns:p14="http://schemas.microsoft.com/office/powerpoint/2010/main" val="323690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B31E1-70C6-0E18-5193-D1EF7A94A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64F4DA-C0AD-F819-0DA4-D1BB8935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86D1E1B-2503-CF37-7E49-4CFD03DA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648226-980A-A410-2FCB-FD5F3928C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1181DF7-809D-3DB3-F75D-33F8E23BAD81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45B407F-BCC0-758E-7611-6AB95BF031FD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19C6D73-C0E1-A291-08DF-B326A54FDE7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B855C8-6AB0-E960-B29D-63D7EDD3E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43" y="5170895"/>
            <a:ext cx="8353425" cy="1628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1BFF88-69CC-F186-C917-B5EAA2A8157F}"/>
              </a:ext>
            </a:extLst>
          </p:cNvPr>
          <p:cNvSpPr txBox="1"/>
          <p:nvPr/>
        </p:nvSpPr>
        <p:spPr>
          <a:xfrm>
            <a:off x="1679348" y="441416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회원가입 쿼리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D3A06-1E35-1672-A0A2-FABBD51298F8}"/>
              </a:ext>
            </a:extLst>
          </p:cNvPr>
          <p:cNvSpPr txBox="1"/>
          <p:nvPr/>
        </p:nvSpPr>
        <p:spPr>
          <a:xfrm>
            <a:off x="12559347" y="6248291"/>
            <a:ext cx="10123534" cy="282630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회원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id,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비밀번호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이름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닉네임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나이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이메일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휴대폰 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우편번호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기본주소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상세주소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가입날짜로 구성됨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주소는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kakao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(Daum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우편번호 서비스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를 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이용하였는데 데이터를 좀 더 편하게 활용 할 수 있도록 우편번호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기본주소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상세주소로 나눔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CA75-E52D-23F6-75A7-4F42AC571F27}"/>
              </a:ext>
            </a:extLst>
          </p:cNvPr>
          <p:cNvSpPr txBox="1"/>
          <p:nvPr/>
        </p:nvSpPr>
        <p:spPr>
          <a:xfrm>
            <a:off x="1679348" y="7218770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다음 우편번호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D2E814-247F-61BC-F237-1BC66B8A9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220244"/>
            <a:ext cx="10123534" cy="27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0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7C3BD-2EC2-98A3-13A4-1C723C91E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0BA3C9-9905-DAAD-3776-2A421C42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D6FFE7-384C-11B6-6ADA-F15BDAE5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492B364-76DD-C0D7-059E-1D3A5915D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FF381FE-D2F1-D4F5-4D0C-1A2F6975B7B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(ID)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E57B296-9CF1-5E44-FC7C-BFFC090D357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AA03EF4-4C57-13A0-3D4E-5A330928D24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6922D-A912-E0E0-3ED2-9F50234BFA71}"/>
              </a:ext>
            </a:extLst>
          </p:cNvPr>
          <p:cNvSpPr txBox="1"/>
          <p:nvPr/>
        </p:nvSpPr>
        <p:spPr>
          <a:xfrm>
            <a:off x="1664108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조건 불만족시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1A86CB-4601-16F2-C276-D2599F8ACE4B}"/>
              </a:ext>
            </a:extLst>
          </p:cNvPr>
          <p:cNvSpPr txBox="1"/>
          <p:nvPr/>
        </p:nvSpPr>
        <p:spPr>
          <a:xfrm>
            <a:off x="11890148" y="4401463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중복 탐색 쿼리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DE0974-EDFA-4785-7676-C95E96DB4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85" y="5107719"/>
            <a:ext cx="7734300" cy="7715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B44CFAE-2FB3-8239-ABA9-98C05969A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973" y="11630184"/>
            <a:ext cx="6953250" cy="19716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BBEBB1-33D5-7F1F-70C7-1E5E4865A5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08" y="6081762"/>
            <a:ext cx="8248650" cy="1800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69ABEB-FFE6-569C-E8A7-A504E8C8380E}"/>
              </a:ext>
            </a:extLst>
          </p:cNvPr>
          <p:cNvSpPr txBox="1"/>
          <p:nvPr/>
        </p:nvSpPr>
        <p:spPr>
          <a:xfrm>
            <a:off x="11958139" y="5905455"/>
            <a:ext cx="293696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중복시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메시지 출력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520553-C7C3-D0C7-DA01-E10581FF0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07" y="5073650"/>
            <a:ext cx="8020050" cy="8572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5DCC2E-0433-7958-2336-B48BECB224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973" y="6477777"/>
            <a:ext cx="9278074" cy="3090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A0250C-20EE-702D-CDA5-7F99B352F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735" y="7414204"/>
            <a:ext cx="7958384" cy="3986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29236-CC12-155B-DEAB-3DC4B28E0B76}"/>
              </a:ext>
            </a:extLst>
          </p:cNvPr>
          <p:cNvSpPr txBox="1"/>
          <p:nvPr/>
        </p:nvSpPr>
        <p:spPr>
          <a:xfrm>
            <a:off x="16946182" y="6932790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Check_id.go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메서드와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EEC901-AB1F-61BA-F88C-E2CC8433F6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24" y="8669594"/>
            <a:ext cx="4686300" cy="333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46B691-5628-27FF-168D-EBF46F5B6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84" y="8977432"/>
            <a:ext cx="8448675" cy="3105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FA5E33-DFCD-72D7-CEB1-85328264ADB2}"/>
              </a:ext>
            </a:extLst>
          </p:cNvPr>
          <p:cNvSpPr txBox="1"/>
          <p:nvPr/>
        </p:nvSpPr>
        <p:spPr>
          <a:xfrm>
            <a:off x="1689100" y="12264178"/>
            <a:ext cx="9525000" cy="119181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아이디 관련 조건 및 중복 방지 쿼리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아이디는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6-12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그리고 영문과 숫자만 조합 가능하게 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3832BD-4ED5-E75D-C12D-E58042CE2E7A}"/>
              </a:ext>
            </a:extLst>
          </p:cNvPr>
          <p:cNvSpPr txBox="1"/>
          <p:nvPr/>
        </p:nvSpPr>
        <p:spPr>
          <a:xfrm>
            <a:off x="1664108" y="8131075"/>
            <a:ext cx="4959549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조건과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4E77E-1828-CD5B-A711-06DD2A6980AA}"/>
              </a:ext>
            </a:extLst>
          </p:cNvPr>
          <p:cNvSpPr txBox="1"/>
          <p:nvPr/>
        </p:nvSpPr>
        <p:spPr>
          <a:xfrm>
            <a:off x="11992973" y="11187510"/>
            <a:ext cx="5791200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아이디 중복 경고 무시하고 가입 시도 시 출력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메세지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48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DCE9CD-2E3D-411F-89B3-83A8C668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9CBAF7-4830-D066-60D3-974B3642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A0BCD6-63F4-1BA6-D6E7-54AFE0C18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4CAE98-42E7-D1D4-24F7-65DA20965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6DD3DB7-CF25-7CB3-A224-4D304EF212CC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닉네임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F57F0F4-E6B6-90CB-36A9-070B30DEA6B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AE4FE99-8B8C-27F6-6848-A9776EEF116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41CD5-9E35-4468-23CE-9AC5665AB03A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 불만족시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534E3C-3504-BA0F-4045-3BE3D60B3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08" y="4343400"/>
            <a:ext cx="7724775" cy="1162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397B8C-04E7-54D4-F602-537EC629FB4B}"/>
              </a:ext>
            </a:extLst>
          </p:cNvPr>
          <p:cNvSpPr txBox="1"/>
          <p:nvPr/>
        </p:nvSpPr>
        <p:spPr>
          <a:xfrm>
            <a:off x="12446725" y="365760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탐색 쿼리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ECF983-0C5C-FCBD-BECB-B0D9DFFF6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735" y="6126123"/>
            <a:ext cx="7596948" cy="37206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230FF7-1215-871D-2D93-052DB8757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6126122"/>
            <a:ext cx="8162925" cy="1771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6810DE-B80E-EB3D-A4FC-8CABE4CE73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737" y="10274090"/>
            <a:ext cx="6185263" cy="32085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B10872-A5CF-35FA-D1FD-9689BCA02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5105400"/>
            <a:ext cx="8645525" cy="7282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C07A29-1F33-58C5-DA9F-BD817738F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701" y="7198990"/>
            <a:ext cx="6166460" cy="3138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856B5D-2BC2-3726-57D5-77DB829A54E9}"/>
              </a:ext>
            </a:extLst>
          </p:cNvPr>
          <p:cNvSpPr txBox="1"/>
          <p:nvPr/>
        </p:nvSpPr>
        <p:spPr>
          <a:xfrm>
            <a:off x="1695450" y="8037472"/>
            <a:ext cx="39594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조건과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B6F4A-FEA8-6F87-912B-44C8B607F416}"/>
              </a:ext>
            </a:extLst>
          </p:cNvPr>
          <p:cNvSpPr txBox="1"/>
          <p:nvPr/>
        </p:nvSpPr>
        <p:spPr>
          <a:xfrm>
            <a:off x="12446726" y="5557163"/>
            <a:ext cx="325047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</a:t>
            </a:r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중복 시 메시지 출력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22234-A674-3F66-672C-CAB91B03A1F0}"/>
              </a:ext>
            </a:extLst>
          </p:cNvPr>
          <p:cNvSpPr txBox="1"/>
          <p:nvPr/>
        </p:nvSpPr>
        <p:spPr>
          <a:xfrm>
            <a:off x="12446724" y="978619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닉네임 중복 탐색 쿼리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F4BFBD9-0449-FD23-B613-4245244CC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456572"/>
            <a:ext cx="9677400" cy="3409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D20DCB-4B63-C617-3B99-44036B0707E5}"/>
              </a:ext>
            </a:extLst>
          </p:cNvPr>
          <p:cNvSpPr txBox="1"/>
          <p:nvPr/>
        </p:nvSpPr>
        <p:spPr>
          <a:xfrm>
            <a:off x="19431000" y="6517010"/>
            <a:ext cx="42672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Check_nickname.go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메서드와 연계되는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30489-4A75-FCF2-C1AC-77217EA54B99}"/>
              </a:ext>
            </a:extLst>
          </p:cNvPr>
          <p:cNvSpPr txBox="1"/>
          <p:nvPr/>
        </p:nvSpPr>
        <p:spPr>
          <a:xfrm>
            <a:off x="1695450" y="11745959"/>
            <a:ext cx="9283700" cy="173664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닉네임 관련 조건 및 중복 방지 쿼리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닉네임은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2-20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그리고 한글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영문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숫자 그리고 특수문자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_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까지 </a:t>
            </a:r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사용가능하게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9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9F4BF-78D8-182B-CC47-6B2050866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747ED8B-A12B-CF8C-72F7-EA357686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9D9697E-17C8-1B05-358D-5F10DAD34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F67919F-EC10-874E-56FA-545427F08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CB59E0B-4263-EE16-7904-E8F6A6726088}"/>
              </a:ext>
            </a:extLst>
          </p:cNvPr>
          <p:cNvSpPr txBox="1"/>
          <p:nvPr/>
        </p:nvSpPr>
        <p:spPr>
          <a:xfrm>
            <a:off x="1943100" y="3390900"/>
            <a:ext cx="66675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이름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비밀번호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5166E6-10B5-4C4C-6C2C-8AADE7031B9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B8E6E11-4DE3-CAA4-0992-6DB33F70C424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59F9F-6A23-34BC-A367-15A4943F7104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조건 불만족시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184C3-79B6-B5F6-7DAC-83E5B0EC32E2}"/>
              </a:ext>
            </a:extLst>
          </p:cNvPr>
          <p:cNvSpPr txBox="1"/>
          <p:nvPr/>
        </p:nvSpPr>
        <p:spPr>
          <a:xfrm>
            <a:off x="1716359" y="8633834"/>
            <a:ext cx="36938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이름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F2E698-8025-BACE-3F4C-E8255584B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6021977"/>
            <a:ext cx="6315075" cy="1828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949481-8F07-458B-2AC8-28DCA4169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5105400"/>
            <a:ext cx="6553200" cy="8096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45B7401-5B0F-973C-72E8-A822F3BE8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460"/>
            <a:ext cx="3514725" cy="2571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0FB099F-7EEB-B9DB-ADA8-8AF1731A9E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9715635"/>
            <a:ext cx="7258050" cy="31337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7AB7A94-12FE-89CE-7D74-C0FEC4FAA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053379"/>
            <a:ext cx="10115551" cy="7237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A6E8BA-0EDD-1F39-EACA-D923202B80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12058649" y="8368540"/>
            <a:ext cx="6767105" cy="2391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EDC897-0748-7533-FDC2-6C1C6008D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473" y="8650287"/>
            <a:ext cx="7258050" cy="492604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4901C3-34D0-D0BB-0D95-CB184B2160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580" y="4795913"/>
            <a:ext cx="7258050" cy="28779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986E8E7-349A-B830-FBB2-2EDC12F4AEB9}"/>
              </a:ext>
            </a:extLst>
          </p:cNvPr>
          <p:cNvSpPr txBox="1"/>
          <p:nvPr/>
        </p:nvSpPr>
        <p:spPr>
          <a:xfrm>
            <a:off x="12016580" y="347809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비밀번호 조건 불만족시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956C52-68DF-0B50-7A07-724F81A453E7}"/>
              </a:ext>
            </a:extLst>
          </p:cNvPr>
          <p:cNvSpPr txBox="1"/>
          <p:nvPr/>
        </p:nvSpPr>
        <p:spPr>
          <a:xfrm>
            <a:off x="13296559" y="5841638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비밀번호 확인 불일치시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0D4B51-B209-13AE-C98E-BDDFAE37945F}"/>
              </a:ext>
            </a:extLst>
          </p:cNvPr>
          <p:cNvSpPr txBox="1"/>
          <p:nvPr/>
        </p:nvSpPr>
        <p:spPr>
          <a:xfrm>
            <a:off x="12035358" y="7716316"/>
            <a:ext cx="36938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비밀번호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609644-9A40-23A0-72AE-DBA58BE85410}"/>
              </a:ext>
            </a:extLst>
          </p:cNvPr>
          <p:cNvSpPr txBox="1"/>
          <p:nvPr/>
        </p:nvSpPr>
        <p:spPr>
          <a:xfrm>
            <a:off x="17297400" y="11458370"/>
            <a:ext cx="6759143" cy="173664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이름은 한글만 입력 가능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비밀번호는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8-16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자 사이이면서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영문자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숫자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특수문자를 모두 사용하여야 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43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0E199-B558-2485-1D1D-0BDA0905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785229-BDC8-EB92-5FE9-471BF807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16EBA3-1BD3-E93F-47C7-E2D7C2C3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F5891E-1570-47B6-D2DF-70B6CEA2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B1E8BAB-B669-9A32-0A9E-6B040E3E624D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회원가입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ko-KR" altLang="en-US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나머지</a:t>
            </a:r>
            <a:r>
              <a:rPr lang="en-US" altLang="ko-KR" sz="3200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53C2E60-849B-6AF9-C5C7-16E28F1B1FDA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01F3F08-267D-EF94-808A-F449EF41C2DB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89C2D-C1C7-47C3-A73B-D1222E2CDC17}"/>
              </a:ext>
            </a:extLst>
          </p:cNvPr>
          <p:cNvSpPr txBox="1"/>
          <p:nvPr/>
        </p:nvSpPr>
        <p:spPr>
          <a:xfrm>
            <a:off x="1679348" y="4343400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휴대폰 번호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EB1E56-EDA4-74F0-694F-D205D715F921}"/>
              </a:ext>
            </a:extLst>
          </p:cNvPr>
          <p:cNvSpPr txBox="1"/>
          <p:nvPr/>
        </p:nvSpPr>
        <p:spPr>
          <a:xfrm>
            <a:off x="1689100" y="8656422"/>
            <a:ext cx="38462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이메일 직접 입력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24136B-38B4-A6A2-25CA-8857BD906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9" y="5279027"/>
            <a:ext cx="11198452" cy="2685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35C3C-4807-C457-7268-0EEC28CF5AD0}"/>
              </a:ext>
            </a:extLst>
          </p:cNvPr>
          <p:cNvSpPr txBox="1"/>
          <p:nvPr/>
        </p:nvSpPr>
        <p:spPr>
          <a:xfrm>
            <a:off x="11847466" y="6766560"/>
            <a:ext cx="10123534" cy="173664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이메일과 휴대폰 번호는 각각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db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에 </a:t>
            </a:r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저장될때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@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와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–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가 중간에 삽입되어 저장되게 하였고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앞에서 설명했듯이 주소 관련 데이터를 활용하는데 용이하게 하기 위해 세분화함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928A15-B579-329E-919E-262A76FA4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9458914"/>
            <a:ext cx="10123534" cy="22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25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B245E-44A4-80EA-7219-5D09C57A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488BFD-E819-00B3-8DFF-3F3DCBCF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6A0036-5C2E-8FCA-13CA-E2DC3B67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4D2561-8170-FF20-5BA1-FBD597CBE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ED612E-83DF-B1AA-9A84-01A5D41A438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회원정보수정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0A1368-363B-5FB3-3D1E-5DA2A2645A9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18993B-25FF-A32C-E882-715D13F1937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85FF0-43B4-02F6-62E0-2142AF31FB66}"/>
              </a:ext>
            </a:extLst>
          </p:cNvPr>
          <p:cNvSpPr txBox="1"/>
          <p:nvPr/>
        </p:nvSpPr>
        <p:spPr>
          <a:xfrm>
            <a:off x="1679348" y="4414163"/>
            <a:ext cx="236841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회원정보수정 쿼리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9DCAF-D57F-939D-202A-49E647104A38}"/>
              </a:ext>
            </a:extLst>
          </p:cNvPr>
          <p:cNvSpPr txBox="1"/>
          <p:nvPr/>
        </p:nvSpPr>
        <p:spPr>
          <a:xfrm>
            <a:off x="1689100" y="8809060"/>
            <a:ext cx="48641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회원정보수정시 비밀번호를 변경하지 않을 경우 기존 비밀번호를 찾아오는 쿼리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711926-81A8-9BF0-49DD-BE47FC195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51" y="5219700"/>
            <a:ext cx="6896100" cy="3362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2D7CB2-E94C-AD8A-A5A3-100B5E108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0011353"/>
            <a:ext cx="6953250" cy="1257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EB64FD-F25F-4C7D-58F4-EC36F8A8E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7117027"/>
            <a:ext cx="8724900" cy="30139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4D108C-6D30-62A6-BFF6-1C4F6927B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901" y="3643381"/>
            <a:ext cx="7429500" cy="33366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60E973-3767-FD66-543F-3A1FACF14E9D}"/>
              </a:ext>
            </a:extLst>
          </p:cNvPr>
          <p:cNvSpPr txBox="1"/>
          <p:nvPr/>
        </p:nvSpPr>
        <p:spPr>
          <a:xfrm>
            <a:off x="11391901" y="10429011"/>
            <a:ext cx="11088734" cy="228147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회원정보수정도 회원가입과 동일한 조건을 부여하였는데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 err="1">
                <a:latin typeface="Pretendard Bold" panose="020B0600000101010101" charset="-127"/>
                <a:ea typeface="Pretendard Bold" panose="020B0600000101010101" charset="-127"/>
              </a:rPr>
              <a:t>다른점은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id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는 </a:t>
            </a:r>
            <a:r>
              <a:rPr lang="en-US" altLang="ko-KR" sz="3200" dirty="0" err="1">
                <a:latin typeface="Pretendard Bold" panose="020B0600000101010101" charset="-127"/>
                <a:ea typeface="Pretendard Bold" panose="020B0600000101010101" charset="-127"/>
              </a:rPr>
              <a:t>readonly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속성을 부여하여 수정이 불가하다는 점과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비밀번호를 수정할 생각이 없는 경우 빈칸으로 제출하면 기존의 비밀번호 그대로 사용 가능하게 설정하였다는 점이 있음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altLang="en-US" sz="32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55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6740F-6F5B-A4BE-A8BE-80ACE4EE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DEDA3E-CB19-AFF3-0E38-EAF7E383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92158F-95F1-8532-E1EC-A914DAA7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AB6F0B-EB39-7EBA-8CAC-00A292DD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2528792-FE38-69DE-BFDA-47EAE181B154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로그인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로그아웃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0A61BE3-F45D-7C87-7199-9A08CF94EB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88D2D58-D1C5-EE18-8E19-11B7E4FB188D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B9E6E6-B20C-F942-92E2-9EFFD500FF3A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로그인 메서드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FB9D9-CFA1-46D5-A37C-6A8E7270AC3C}"/>
              </a:ext>
            </a:extLst>
          </p:cNvPr>
          <p:cNvSpPr txBox="1"/>
          <p:nvPr/>
        </p:nvSpPr>
        <p:spPr>
          <a:xfrm>
            <a:off x="12039600" y="4434126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로그아웃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43D73D-3CE1-3199-1C5F-99C6964AA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298077"/>
            <a:ext cx="9429750" cy="70389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2ED659-2B7C-D08F-D59F-F91B34095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423" y="5803900"/>
            <a:ext cx="10657477" cy="30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52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AF283-8B9E-D6C5-321B-997417AE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CAC656-0D03-05B4-D80B-BD8EB080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F3F0662-F7DE-61AE-BC34-BC3BCBD2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8FAED1F-BB60-C820-84B8-01B69DDDC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1F57D7C-B743-838B-4E99-0D31432AFE2A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회원탈퇴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ACE81A-630D-EA45-E789-2FEC12C707FB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CE8F31-1AB9-F6D0-423D-49846EB2D5F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2004C2-133D-C81D-78B2-EFD30E4FDE06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82ECF-7895-84BB-545D-BC99EE33D1CC}"/>
              </a:ext>
            </a:extLst>
          </p:cNvPr>
          <p:cNvSpPr txBox="1"/>
          <p:nvPr/>
        </p:nvSpPr>
        <p:spPr>
          <a:xfrm>
            <a:off x="1679348" y="726674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회원탈퇴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EC5EB0-A9A6-9EDE-6F3B-52B912F1B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5" y="5334000"/>
            <a:ext cx="6915150" cy="838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B37F4E-3CE6-E273-AFB3-B8B97AB42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8121650"/>
            <a:ext cx="9303424" cy="3841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BCB8E-9678-8B07-00D7-1F2EB2EFB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8121650"/>
            <a:ext cx="8077200" cy="5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10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34972-9328-F19E-3B96-5A72CE1C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0D98D1-CFB5-B0F8-1CDE-607719641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80B455-6905-44E5-1F00-7B75C412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39CAE5C-74EC-8435-F4E3-05AD58025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B7DF724-EBE4-3FCD-C36B-23AC5FF88602}"/>
              </a:ext>
            </a:extLst>
          </p:cNvPr>
          <p:cNvSpPr txBox="1"/>
          <p:nvPr/>
        </p:nvSpPr>
        <p:spPr>
          <a:xfrm>
            <a:off x="1943100" y="3390900"/>
            <a:ext cx="65151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0863B82-321C-F12F-CCD3-AC15134BD26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0337B27-79F0-97A3-C3F0-C33131DB2925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425C7-1449-563B-1B34-D58E34FAE770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제품 상세 설명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229A5-D4DF-12F4-0E2E-C5C793DCFDFE}"/>
              </a:ext>
            </a:extLst>
          </p:cNvPr>
          <p:cNvSpPr txBox="1"/>
          <p:nvPr/>
        </p:nvSpPr>
        <p:spPr>
          <a:xfrm>
            <a:off x="1679348" y="868680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제품 상세 설명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0188FD-EFDB-D04E-743F-55C640AFD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9408781"/>
            <a:ext cx="11325225" cy="2752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86EF4B-2E92-AB10-5418-7897EEFF0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48" y="5070407"/>
            <a:ext cx="8455252" cy="34589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4AE19A-A021-1E04-480F-7890414191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6" t="25282" r="24099" b="13439"/>
          <a:stretch>
            <a:fillRect/>
          </a:stretch>
        </p:blipFill>
        <p:spPr>
          <a:xfrm>
            <a:off x="12563360" y="7064481"/>
            <a:ext cx="6512155" cy="4254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3A7E2B-B7E5-770B-BB38-2F38910765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8" t="13228" r="32129" b="51872"/>
          <a:stretch>
            <a:fillRect/>
          </a:stretch>
        </p:blipFill>
        <p:spPr>
          <a:xfrm>
            <a:off x="12744704" y="3810000"/>
            <a:ext cx="5581650" cy="2577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7DD77-4FBF-0016-49D7-931722BEE484}"/>
              </a:ext>
            </a:extLst>
          </p:cNvPr>
          <p:cNvSpPr txBox="1"/>
          <p:nvPr/>
        </p:nvSpPr>
        <p:spPr>
          <a:xfrm>
            <a:off x="12744704" y="3087926"/>
            <a:ext cx="4324096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Swiper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를 이용한 이미지 슬라이드 기능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46897-234B-203C-C301-155A3CCDC9D1}"/>
              </a:ext>
            </a:extLst>
          </p:cNvPr>
          <p:cNvSpPr txBox="1"/>
          <p:nvPr/>
        </p:nvSpPr>
        <p:spPr>
          <a:xfrm>
            <a:off x="12744704" y="6519191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판매글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업로드 시간 표시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3333B-ACE1-7275-C1A9-C392A49745FF}"/>
              </a:ext>
            </a:extLst>
          </p:cNvPr>
          <p:cNvSpPr txBox="1"/>
          <p:nvPr/>
        </p:nvSpPr>
        <p:spPr>
          <a:xfrm>
            <a:off x="4953000" y="6519191"/>
            <a:ext cx="5715000" cy="783193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판매자 닉네임을 표시하기 위해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transaction_user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 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테이블에서 닉네임 불러오기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3D72B1-AE41-F877-EA58-B8D3760F3C23}"/>
              </a:ext>
            </a:extLst>
          </p:cNvPr>
          <p:cNvSpPr txBox="1"/>
          <p:nvPr/>
        </p:nvSpPr>
        <p:spPr>
          <a:xfrm>
            <a:off x="9058856" y="7520750"/>
            <a:ext cx="1075744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Pretendard Bold" panose="020B0600000101010101" charset="-127"/>
                <a:ea typeface="Pretendard Bold" panose="020B0600000101010101" charset="-127"/>
              </a:rPr>
              <a:t>조회수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46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0"/>
            <a:ext cx="243967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85F182A-DD80-D86A-B596-1D980BD71072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Chapter.1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89C6537-741B-B96C-9DA9-AA16D197165B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0EA1D-70BC-1728-FC89-192FE5FC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A50BCEE-6FA8-A365-E305-78097350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6FAB36-42B4-E806-D081-EF3015E13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03AA45-3A21-0E07-65BA-457534469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ED5790B-F1A5-4F5D-CCF8-E09387E9948A}"/>
              </a:ext>
            </a:extLst>
          </p:cNvPr>
          <p:cNvSpPr txBox="1"/>
          <p:nvPr/>
        </p:nvSpPr>
        <p:spPr>
          <a:xfrm>
            <a:off x="1943100" y="3390900"/>
            <a:ext cx="7886700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신고 기능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DAC904-3268-B1EF-A18E-10F531F63288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07FD5B5-2133-1BC8-15A8-15519E188538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8B152-BC51-ACAB-7973-300BA87E81D8}"/>
              </a:ext>
            </a:extLst>
          </p:cNvPr>
          <p:cNvSpPr txBox="1"/>
          <p:nvPr/>
        </p:nvSpPr>
        <p:spPr>
          <a:xfrm>
            <a:off x="1679348" y="4434126"/>
            <a:ext cx="28926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신고 관련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9A634A-C394-CC80-CB44-FA063E1D59AC}"/>
              </a:ext>
            </a:extLst>
          </p:cNvPr>
          <p:cNvSpPr txBox="1"/>
          <p:nvPr/>
        </p:nvSpPr>
        <p:spPr>
          <a:xfrm>
            <a:off x="1716359" y="8032750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신고 관련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5C6862-D89B-5EC1-E851-CD9B0341F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063" y="5054600"/>
            <a:ext cx="10773537" cy="27399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C4438A5-6C19-F9DD-33D3-C911D7BC47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59" y="8718551"/>
            <a:ext cx="6585838" cy="4845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8A625-F141-BBA6-4A5B-8A3F9F4CB041}"/>
              </a:ext>
            </a:extLst>
          </p:cNvPr>
          <p:cNvSpPr txBox="1"/>
          <p:nvPr/>
        </p:nvSpPr>
        <p:spPr>
          <a:xfrm>
            <a:off x="12750800" y="7641153"/>
            <a:ext cx="10185400" cy="1191816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신고하는 기능까진 구현했으나 관리자 기능을 구현하지 못하여 </a:t>
            </a:r>
            <a:endParaRPr lang="en-US" altLang="ko-KR" sz="32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신고된 글을 처리하는 기능까지는 완성하지 못함</a:t>
            </a:r>
            <a:r>
              <a:rPr lang="en-US" altLang="ko-KR" sz="32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3998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8433B-5197-CC4E-075E-962E0B5EA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09C4BA-408A-0032-401B-07A02A90B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E666CBC-A604-5D0E-C96A-32123997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99F77BE-ADBE-B67C-804C-15468EBC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34AE5D6-C9F1-0055-D0BD-551F0BF5B1BD}"/>
              </a:ext>
            </a:extLst>
          </p:cNvPr>
          <p:cNvSpPr txBox="1"/>
          <p:nvPr/>
        </p:nvSpPr>
        <p:spPr>
          <a:xfrm>
            <a:off x="1943099" y="3390900"/>
            <a:ext cx="7022011" cy="8001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4533" spc="-272" dirty="0">
                <a:solidFill>
                  <a:srgbClr val="00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코드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설명 </a:t>
            </a:r>
            <a:r>
              <a:rPr kumimoji="0" lang="en-US" altLang="ko-KR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–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제품 상세 설명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kumimoji="0" lang="ko-KR" altLang="en-US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댓글 작성</a:t>
            </a:r>
            <a:r>
              <a:rPr kumimoji="0" lang="en-US" altLang="ko-KR" sz="3200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)</a:t>
            </a:r>
            <a:endParaRPr kumimoji="0" lang="en-US" sz="3200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631867D-800D-C51A-139F-7F6902ABA5C1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- </a:t>
            </a:r>
            <a:r>
              <a:rPr lang="ko-KR" altLang="en-US" sz="8000" spc="-48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설명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6F65075-EFD4-7824-B289-585D427DCFDC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C89C46-CAB3-4E63-8CEE-D339DC283E8C}"/>
              </a:ext>
            </a:extLst>
          </p:cNvPr>
          <p:cNvSpPr txBox="1"/>
          <p:nvPr/>
        </p:nvSpPr>
        <p:spPr>
          <a:xfrm>
            <a:off x="1679348" y="4434126"/>
            <a:ext cx="31212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관련 쿼리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54741-7F41-574B-9D36-98DB323100D3}"/>
              </a:ext>
            </a:extLst>
          </p:cNvPr>
          <p:cNvSpPr txBox="1"/>
          <p:nvPr/>
        </p:nvSpPr>
        <p:spPr>
          <a:xfrm>
            <a:off x="1689100" y="8431767"/>
            <a:ext cx="2855641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관련 메서드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603D09-88E9-12D1-F4E1-D52B9E5C6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7" t="8909" r="1701" b="11974"/>
          <a:stretch>
            <a:fillRect/>
          </a:stretch>
        </p:blipFill>
        <p:spPr>
          <a:xfrm>
            <a:off x="11747500" y="4003528"/>
            <a:ext cx="10223500" cy="5429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121252-9896-9656-DD31-BC6162BB4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9023773"/>
            <a:ext cx="7921852" cy="44572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329954-5ACF-1C09-AA7A-B7EA0BFB4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5035109"/>
            <a:ext cx="8369300" cy="3366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10018-5A96-380F-55E2-02D31BEF853C}"/>
              </a:ext>
            </a:extLst>
          </p:cNvPr>
          <p:cNvSpPr txBox="1"/>
          <p:nvPr/>
        </p:nvSpPr>
        <p:spPr>
          <a:xfrm>
            <a:off x="11747500" y="3348276"/>
            <a:ext cx="3121252" cy="442674"/>
          </a:xfrm>
          <a:prstGeom prst="roundRect">
            <a:avLst/>
          </a:prstGeom>
          <a:solidFill>
            <a:srgbClr val="C7DDDB"/>
          </a:solidFill>
          <a:ln>
            <a:solidFill>
              <a:srgbClr val="C7DD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댓글 관련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5037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18E11-53BB-B1ED-3C01-A22B3ECB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686944-3B35-84CF-B930-B96FDFEC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507A40E-E310-881F-AB55-0F010ED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010246-7236-7D8F-8CF9-AC7B05EB4A61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Chapter.3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844F6FC-CF58-8468-F493-BD0BBDFAFA51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46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평가</a:t>
            </a:r>
          </a:p>
        </p:txBody>
      </p:sp>
    </p:spTree>
    <p:extLst>
      <p:ext uri="{BB962C8B-B14F-4D97-AF65-F5344CB8AC3E}">
        <p14:creationId xmlns:p14="http://schemas.microsoft.com/office/powerpoint/2010/main" val="2122082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375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안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성</a:t>
            </a:r>
            <a:r>
              <a:rPr kumimoji="0" 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600" b="0" i="0" u="none" strike="noStrike" kern="1200" cap="none" spc="-216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41ABAA4B-CD22-21B3-718D-963682D61354}"/>
              </a:ext>
            </a:extLst>
          </p:cNvPr>
          <p:cNvSpPr txBox="1"/>
          <p:nvPr/>
        </p:nvSpPr>
        <p:spPr>
          <a:xfrm>
            <a:off x="2032000" y="73152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제가 맡았던 파트에서 발생했던 심각한 오류들은 딱히 생각나진 않는데 회원가입 시 인증번호를 발송하는 기능을 구현하고 싶어 휴대폰 본인인증 서비스 </a:t>
            </a:r>
            <a:r>
              <a:rPr kumimoji="0" lang="en-US" altLang="ko-KR" sz="4375" b="0" i="0" u="none" strike="noStrike" kern="1200" cap="none" spc="-17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api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를 알아봤는데 사업자가 아닌 개인이 </a:t>
            </a:r>
            <a:endParaRPr kumimoji="0" lang="en-US" altLang="ko-KR" sz="4375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375" spc="-175" dirty="0" err="1">
                <a:solidFill>
                  <a:srgbClr val="000000"/>
                </a:solidFill>
                <a:latin typeface="Calibri"/>
                <a:ea typeface="Pretendard Light"/>
              </a:rPr>
              <a:t>발급하는데는</a:t>
            </a:r>
            <a:r>
              <a:rPr lang="ko-KR" altLang="en-US" sz="4375" spc="-175" dirty="0">
                <a:solidFill>
                  <a:srgbClr val="000000"/>
                </a:solidFill>
                <a:latin typeface="Calibri"/>
                <a:ea typeface="Pretendard Light"/>
              </a:rPr>
              <a:t> 제약이 있었습니다</a:t>
            </a:r>
            <a:r>
              <a:rPr lang="en-US" altLang="ko-KR" sz="4375" spc="-175" dirty="0">
                <a:solidFill>
                  <a:srgbClr val="000000"/>
                </a:solidFill>
                <a:latin typeface="Calibri"/>
                <a:ea typeface="Pretendard Light"/>
              </a:rPr>
              <a:t>. </a:t>
            </a:r>
            <a:r>
              <a:rPr lang="ko-KR" altLang="en-US" sz="4375" spc="-175" dirty="0">
                <a:solidFill>
                  <a:srgbClr val="000000"/>
                </a:solidFill>
                <a:latin typeface="Calibri"/>
                <a:ea typeface="Pretendard Light"/>
              </a:rPr>
              <a:t>그래서 메일인증을 통해 가입인증코드를 발급하는 방식으로 구현하고자 하였는데 시간부족으로 인하여 구현은 하지 못하였습니다</a:t>
            </a:r>
            <a:r>
              <a:rPr lang="en-US" altLang="ko-KR" sz="4375" spc="-175" dirty="0">
                <a:solidFill>
                  <a:srgbClr val="000000"/>
                </a:solidFill>
                <a:latin typeface="Calibri"/>
                <a:ea typeface="Pretendard Light"/>
              </a:rPr>
              <a:t>.</a:t>
            </a:r>
            <a:endParaRPr kumimoji="0" lang="ko-KR" altLang="en-US" sz="4375" b="0" i="0" u="none" strike="noStrike" kern="1200" cap="none" spc="-175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8346D-D740-8EA7-D21A-1B15AC5C1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3FC0EA-1A8F-96A5-E14E-6A558A67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4D2C258-8B36-5347-5C65-7EC4D40D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584249-98F4-D8B4-E807-54171BA531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1DB6931-137D-F0C9-DF86-CA26FF2C0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9D96D47-1855-2AB3-C321-74549B2A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DA0966B-0ED2-CF32-526D-3CF494F92D75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E1FCB4-041D-0636-1D1E-794FB78DB2FB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 강 호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8C3A1A9-F77B-AC00-4DCC-9E9BC40DB5AE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66721CA-E86A-0F6B-E01D-69274D209A03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97CAC0F-9C2F-7351-ADC1-C66867F13BB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2245463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310A3-9B87-0FE7-1E0E-97C54D07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17BA08-110F-1DE7-B75F-14E651F4E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D248CE-5A07-B504-FD67-8A9C0AF5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988C18-9333-43F0-190A-8DCA1E0128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93FA32C-2BAD-00BA-6394-D128AF3B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24D47C-5F58-0317-B1CD-942A94253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AFE05D2-0FD0-DC94-EB78-B69A753ECE78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66A8E9C-D7DF-A915-5E72-0C6A523E27BF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조 현 진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53C03C5-AD2F-A63A-E3C5-AFD596E08DB3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3E1B5F-33DE-936D-1E58-8EE8D80D405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DCAE394-F699-D348-0EFA-CB148F4DC389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3020250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948D58-96C7-4351-C154-DF8A89E4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E081C80-F468-3B13-3C88-402B69DB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64266F-5348-E54C-8BFA-571FBBC3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5A85B1-4B48-AA82-E99D-CAD3E819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17600" y="4686300"/>
            <a:ext cx="22148800" cy="8001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AAA913-DD6E-025D-9B4B-BBC9A43BF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245100"/>
            <a:ext cx="3492500" cy="1143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BD1D4F5-6209-1969-9DE1-D7F15B2FF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F55EC7B-DEE9-0071-DE94-8F5AD97E6290}"/>
              </a:ext>
            </a:extLst>
          </p:cNvPr>
          <p:cNvSpPr txBox="1"/>
          <p:nvPr/>
        </p:nvSpPr>
        <p:spPr>
          <a:xfrm>
            <a:off x="1879600" y="7162800"/>
            <a:ext cx="20142200" cy="774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오류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및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해결</a:t>
            </a:r>
            <a:r>
              <a:rPr kumimoji="0" 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4375" b="0" i="0" u="none" strike="noStrike" kern="1200" cap="none" spc="-17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63FD8F8-01BA-5C5F-A894-47A3F5731098}"/>
              </a:ext>
            </a:extLst>
          </p:cNvPr>
          <p:cNvSpPr txBox="1"/>
          <p:nvPr/>
        </p:nvSpPr>
        <p:spPr>
          <a:xfrm>
            <a:off x="2794000" y="5499100"/>
            <a:ext cx="16764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최 원 경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FE49118-44F8-51E8-92ED-D9606CC2C6B2}"/>
              </a:ext>
            </a:extLst>
          </p:cNvPr>
          <p:cNvSpPr txBox="1"/>
          <p:nvPr/>
        </p:nvSpPr>
        <p:spPr>
          <a:xfrm>
            <a:off x="1955800" y="3390900"/>
            <a:ext cx="49657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발생한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오류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해결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C5CB701-5E00-0DAE-A888-1383597179C2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발생한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오류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 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해결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FEEE7B6-2B0C-9929-5E47-BB8011D87BCF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  <p:extLst>
      <p:ext uri="{BB962C8B-B14F-4D97-AF65-F5344CB8AC3E}">
        <p14:creationId xmlns:p14="http://schemas.microsoft.com/office/powerpoint/2010/main" val="872757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690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4600"/>
            <a:ext cx="24384000" cy="1120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63881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84582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900" y="104902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900" y="125603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6388100"/>
            <a:ext cx="39624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8458200"/>
            <a:ext cx="3962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05156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2585700"/>
            <a:ext cx="39624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638800" y="110744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3700" y="113030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38800" y="9105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endParaRPr kumimoji="0" lang="en-US" altLang="ko-KR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38300" y="92456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38800" y="6946900"/>
            <a:ext cx="168021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…</a:t>
            </a:r>
            <a:endParaRPr kumimoji="0" lang="ko-KR" alt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ExtraLight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63700" y="71755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38800" y="4876800"/>
            <a:ext cx="17754600" cy="1447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정규 프로젝트 사이에 시간이 남아서 진행하게 된 프로젝트라 시간이 너무 부족했습니다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 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회원가입 시 인증번호를 발급받아 인증하는 기능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관리자가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신고받은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판매글을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삭제 및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신고받은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유저를 제재하는 기능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, </a:t>
            </a:r>
            <a:r>
              <a:rPr lang="ko-KR" altLang="en-US" sz="2400" spc="-96" dirty="0" err="1">
                <a:solidFill>
                  <a:srgbClr val="000000"/>
                </a:solidFill>
                <a:latin typeface="Calibri"/>
                <a:ea typeface="Pretendard ExtraLight"/>
              </a:rPr>
              <a:t>아이디찾기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 및 비밀번호 재설정 기능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구매를 원하는 물품을 장바구니에 담아둘 수 있는 기능 등 생각해둔 기능들을 모두 구현하지 못한점이 아쉽습니다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  </a:t>
            </a:r>
            <a:r>
              <a:rPr lang="ko-KR" altLang="en-US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그래도 개인적으로 만족스러웠던 점은 회원가입 시 필요한 조건들을 잘 구현한 것 같아서 만족스럽습니다</a:t>
            </a:r>
            <a:r>
              <a:rPr lang="en-US" altLang="ko-KR" sz="2400" spc="-96" dirty="0">
                <a:solidFill>
                  <a:srgbClr val="000000"/>
                </a:solidFill>
                <a:latin typeface="Calibri"/>
                <a:ea typeface="Pretendard ExtraLigh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00200" y="51054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자체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평가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느낀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점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자체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평가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느낀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03 |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9700"/>
            <a:ext cx="24384000" cy="4686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16900"/>
            <a:ext cx="24384000" cy="421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4000" cy="1117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521700" y="5080000"/>
            <a:ext cx="7366000" cy="3556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0000" b="0" i="0" u="none" strike="noStrike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146800" y="7162800"/>
            <a:ext cx="17094200" cy="552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1277600"/>
            <a:ext cx="23368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11277600"/>
            <a:ext cx="23368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600" y="11277600"/>
            <a:ext cx="2336800" cy="76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800" y="3390900"/>
            <a:ext cx="37465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" y="7366000"/>
            <a:ext cx="508000" cy="508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00" y="4470400"/>
            <a:ext cx="37465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6800" y="5562600"/>
            <a:ext cx="3746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0600" y="4381500"/>
            <a:ext cx="131699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5473700"/>
            <a:ext cx="13169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6553200"/>
            <a:ext cx="131699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600" y="3390900"/>
            <a:ext cx="131699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954000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편리한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04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주도적인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6703" y="11379200"/>
            <a:ext cx="2501900" cy="4826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# </a:t>
            </a:r>
            <a:r>
              <a:rPr kumimoji="0" lang="ko-KR" altLang="en-US" sz="268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Bold"/>
                <a:ea typeface="Pretendard Bold"/>
                <a:cs typeface="+mn-cs"/>
              </a:rPr>
              <a:t>자율적인</a:t>
            </a:r>
            <a:endParaRPr kumimoji="0" lang="en-US" sz="26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61200" y="7696200"/>
            <a:ext cx="15367000" cy="2857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전자제품 뿐만 아니라 다양한 물품의 구매에 있어서 소비 성향이 변화하면서 자연스레 중고 거래에 대한 수요가  급증하게 되었습니다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이에 따라 중고거래를 이용하는 소비자 간의 안전하고 효율적이며 편리한 거래 환경을 만들어 줄 수 있는 플랫폼이 필요하다고 느꼈습니다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판매자는 자유롭게 자신의 물품 판매 글을 올리고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0" lang="ko-KR" altLang="en-US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구매자는 판매자와의 채팅 기능을 통하여 사용자로 하여금 자율적이고 주도적인 중고 거래를 유도하도록 하였습니다</a:t>
            </a:r>
            <a:r>
              <a:rPr kumimoji="0" lang="en-US" altLang="ko-KR" sz="2533" b="0" i="0" u="none" strike="noStrike" kern="1200" cap="none" spc="-10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endParaRPr kumimoji="0" lang="en-US" sz="2533" b="0" i="0" u="none" strike="noStrike" kern="1200" cap="none" spc="-10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943100" y="720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내용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47300" y="5854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Pretendard Light"/>
                <a:cs typeface="+mn-cs"/>
              </a:rPr>
              <a:t>사용자가 자유롭게 물품에 대한 판매 글을 등록하고 사용자간 채팅기능으로 자율적이고 편리한 거래 환경을 제공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769100" y="57912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목적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7300" y="47752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중고 전자제품 거래 수요의 증가에 따라 좀 더 안전하고 효율적인 거래 플랫폼이 필요성이 커짐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9100" y="46990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이유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47300" y="3695700"/>
            <a:ext cx="12636500" cy="4318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1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인 가구 증가 및 지출의 최소화와 함께</a:t>
            </a:r>
            <a:r>
              <a:rPr kumimoji="0" lang="en-US" altLang="ko-KR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새로운 물품 구매에 대한 소비 인식 변화</a:t>
            </a:r>
            <a:endParaRPr kumimoji="0" lang="en-US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69100" y="3619500"/>
            <a:ext cx="25273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주제 선정 배경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43100" y="3390900"/>
            <a:ext cx="4254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프로젝트 배경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6EA87-61F7-5FC0-6748-B732C3EB5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0E2980-B880-F643-A469-2FCF17DF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86D338-6E50-89FD-E765-7DEFE218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4953DD-23BD-1C33-6CDA-E16417EB69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5989300" y="4876800"/>
            <a:ext cx="7239000" cy="781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E20064-7418-45E1-5B2B-4F09416C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8572500" y="4876800"/>
            <a:ext cx="7239000" cy="78105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BF55C2-1C2C-68A7-44B2-CFFC60D643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143000" y="4876800"/>
            <a:ext cx="7239000" cy="78105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E39D2F-1F80-0DBB-6E94-482D262D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5486400"/>
            <a:ext cx="5753100" cy="1143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71B522-F65E-7DE4-CADC-23916B55C9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100" y="5486400"/>
            <a:ext cx="5753100" cy="11430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0AF7923-EB17-6D6D-B8BD-BA023E0CD0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38600" y="5486400"/>
            <a:ext cx="5753100" cy="11430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E776459-DF20-5817-6CA1-5E30828AA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00" y="3505200"/>
            <a:ext cx="622300" cy="6223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B5A35BC-2F5A-473E-C819-7225897E02A3}"/>
              </a:ext>
            </a:extLst>
          </p:cNvPr>
          <p:cNvSpPr txBox="1"/>
          <p:nvPr/>
        </p:nvSpPr>
        <p:spPr>
          <a:xfrm>
            <a:off x="16738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5960DE2-749B-97D9-743D-FE872D67B142}"/>
              </a:ext>
            </a:extLst>
          </p:cNvPr>
          <p:cNvSpPr txBox="1"/>
          <p:nvPr/>
        </p:nvSpPr>
        <p:spPr>
          <a:xfrm>
            <a:off x="169672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웹 기술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2F3CD1-0385-1A95-593F-647712C51537}"/>
              </a:ext>
            </a:extLst>
          </p:cNvPr>
          <p:cNvSpPr txBox="1"/>
          <p:nvPr/>
        </p:nvSpPr>
        <p:spPr>
          <a:xfrm>
            <a:off x="93218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텍스트를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입력하세요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여기에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EE3AC4D-9483-1BB9-2325-AEE1D606C07C}"/>
              </a:ext>
            </a:extLst>
          </p:cNvPr>
          <p:cNvSpPr txBox="1"/>
          <p:nvPr/>
        </p:nvSpPr>
        <p:spPr>
          <a:xfrm>
            <a:off x="95504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서버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데이터 베이스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A6B8E3B-DC79-80C8-E6E8-3A428DAFC2D8}"/>
              </a:ext>
            </a:extLst>
          </p:cNvPr>
          <p:cNvSpPr txBox="1"/>
          <p:nvPr/>
        </p:nvSpPr>
        <p:spPr>
          <a:xfrm>
            <a:off x="1879600" y="9118600"/>
            <a:ext cx="5842000" cy="2374900"/>
          </a:xfrm>
          <a:prstGeom prst="rect">
            <a:avLst/>
          </a:prstGeom>
        </p:spPr>
        <p:txBody>
          <a:bodyPr rtlCol="0" anchor="t"/>
          <a:lstStyle/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이곳에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해당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항목의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상세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보완할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부연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입력해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  <a:p>
            <a:pPr marL="342900" marR="0" lvl="1" indent="-342900" algn="l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결론의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핵심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간단하게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 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소개해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키워드를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설명하는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내용을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넣어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Light"/>
                <a:cs typeface="+mn-cs"/>
              </a:rPr>
              <a:t>주세요</a:t>
            </a:r>
            <a:r>
              <a:rPr kumimoji="0" 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.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E2D7CE6-E63A-B15F-D330-85FB3B8EAD93}"/>
              </a:ext>
            </a:extLst>
          </p:cNvPr>
          <p:cNvSpPr txBox="1"/>
          <p:nvPr/>
        </p:nvSpPr>
        <p:spPr>
          <a:xfrm>
            <a:off x="2120900" y="5740400"/>
            <a:ext cx="5295900" cy="635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도구 </a:t>
            </a:r>
            <a:r>
              <a:rPr kumimoji="0" lang="en-US" altLang="ko-KR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&amp; </a:t>
            </a:r>
            <a:r>
              <a:rPr kumimoji="0" lang="ko-KR" altLang="en-US" sz="3600" b="0" i="0" u="none" strike="noStrike" kern="1200" cap="none" spc="-21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운영 체제</a:t>
            </a:r>
            <a:endParaRPr kumimoji="0" lang="en-US" sz="3600" b="0" i="0" u="none" strike="noStrike" kern="1200" cap="none" spc="-21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CA0ADB3-12AB-777E-922F-8AA801398755}"/>
              </a:ext>
            </a:extLst>
          </p:cNvPr>
          <p:cNvSpPr txBox="1"/>
          <p:nvPr/>
        </p:nvSpPr>
        <p:spPr>
          <a:xfrm>
            <a:off x="1955800" y="3390900"/>
            <a:ext cx="29083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개발 환경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DF6EB76-1949-725E-0F84-A599F302D7F9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 개요 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-</a:t>
            </a:r>
            <a:r>
              <a:rPr kumimoji="0" lang="en-US" altLang="ko-KR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개발 환경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1A08865-304A-624A-B033-672527028056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 dirty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  <p:extLst>
      <p:ext uri="{BB962C8B-B14F-4D97-AF65-F5344CB8AC3E}">
        <p14:creationId xmlns:p14="http://schemas.microsoft.com/office/powerpoint/2010/main" val="81201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5918200"/>
            <a:ext cx="39624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556000"/>
            <a:ext cx="5080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7620000"/>
            <a:ext cx="175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9258300"/>
            <a:ext cx="175768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0896600"/>
            <a:ext cx="175768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0" y="12534900"/>
            <a:ext cx="175768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4813300"/>
            <a:ext cx="3962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4813300"/>
            <a:ext cx="17805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7620000"/>
            <a:ext cx="39624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9258300"/>
            <a:ext cx="39624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0896600"/>
            <a:ext cx="39624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700" y="12534900"/>
            <a:ext cx="3962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702300" y="112903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2900" y="11468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최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원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02300" y="96012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2900" y="97663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조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현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02300" y="80010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  <a:b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</a:br>
            <a:r>
              <a:rPr kumimoji="0" lang="ko-KR" altLang="en-US" sz="2400" b="0" i="0" u="none" strike="noStrike" kern="1200" cap="none" spc="-96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ExtraLight"/>
                <a:cs typeface="+mn-cs"/>
              </a:rPr>
              <a:t>내용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2900" y="8166100"/>
            <a:ext cx="30480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이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강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02300" y="6388100"/>
            <a:ext cx="16802100" cy="8890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24499"/>
              </a:lnSpc>
              <a:defRPr/>
            </a:pP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PM.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프로젝트 전반적인 방향성  관리 </a:t>
            </a:r>
            <a:r>
              <a:rPr lang="ko-KR" altLang="en-US" sz="2400" spc="-96" dirty="0" err="1">
                <a:solidFill>
                  <a:srgbClr val="000000"/>
                </a:solidFill>
                <a:ea typeface="Pretendard ExtraLight"/>
              </a:rPr>
              <a:t>및조율</a:t>
            </a:r>
            <a:endParaRPr lang="en-US" altLang="ko-KR" sz="2400" dirty="0">
              <a:solidFill>
                <a:srgbClr val="11359A"/>
              </a:solidFill>
              <a:ea typeface="Pretendard Bold"/>
            </a:endParaRPr>
          </a:p>
          <a:p>
            <a:pPr marL="0" marR="0" lvl="0" indent="0" algn="l" defTabSz="914400" rtl="0" eaLnBrk="1" fontAlgn="auto" latinLnBrk="0" hangingPunct="1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로그인  및 회원가입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회원수정 및  탈퇴 기능 구현</a:t>
            </a:r>
            <a:r>
              <a:rPr lang="en-US" altLang="ko-KR" sz="2400" spc="-96" dirty="0">
                <a:solidFill>
                  <a:srgbClr val="000000"/>
                </a:solidFill>
                <a:ea typeface="Pretendard ExtraLight"/>
              </a:rPr>
              <a:t>,  </a:t>
            </a:r>
            <a:r>
              <a:rPr lang="ko-KR" altLang="en-US" sz="2400" spc="-96" dirty="0" err="1">
                <a:solidFill>
                  <a:srgbClr val="000000"/>
                </a:solidFill>
                <a:ea typeface="Pretendard ExtraLight"/>
              </a:rPr>
              <a:t>판매글</a:t>
            </a:r>
            <a:r>
              <a:rPr lang="ko-KR" altLang="en-US" sz="2400" spc="-96" dirty="0">
                <a:solidFill>
                  <a:srgbClr val="000000"/>
                </a:solidFill>
                <a:ea typeface="Pretendard ExtraLight"/>
              </a:rPr>
              <a:t> 댓글  기능 구현</a:t>
            </a:r>
            <a:endParaRPr kumimoji="0" lang="en" sz="2400" b="0" i="0" u="none" strike="noStrike" kern="1200" cap="none" spc="-96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Pretendard ExtraLight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36700" y="6565900"/>
            <a:ext cx="3200400" cy="5207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안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성</a:t>
            </a:r>
            <a:r>
              <a:rPr kumimoji="0" 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 </a:t>
            </a:r>
            <a:r>
              <a:rPr kumimoji="0" lang="ko-KR" altLang="en-US" sz="2933" b="0" i="0" u="none" strike="noStrike" kern="1200" cap="none" spc="-11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  <a:t>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67400" y="5054600"/>
            <a:ext cx="163830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2900" y="5054600"/>
            <a:ext cx="3060700" cy="571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이</a:t>
            </a:r>
            <a:r>
              <a:rPr kumimoji="0" 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-128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55800" y="3390900"/>
            <a:ext cx="60452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팀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구성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및</a:t>
            </a:r>
            <a:r>
              <a:rPr kumimoji="0" 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  <a:r>
              <a:rPr kumimoji="0" lang="ko-KR" altLang="en-US" sz="4533" b="0" i="0" u="none" strike="noStrike" kern="1200" cap="none" spc="-272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SemiBold"/>
                <a:cs typeface="+mn-cs"/>
              </a:rPr>
              <a:t>역할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개요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팀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구성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01 |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BF5ADA-EF64-FA11-4B94-495C9A1DD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42FF528-3DEF-9197-5EBB-897CDD16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243967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4EE7541-0AD1-3D10-F1E8-E42E416E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40000"/>
            <a:ext cx="24384000" cy="8623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8977446D-C3E8-3C63-AAF8-6E31F5EF0D68}"/>
              </a:ext>
            </a:extLst>
          </p:cNvPr>
          <p:cNvSpPr txBox="1"/>
          <p:nvPr/>
        </p:nvSpPr>
        <p:spPr>
          <a:xfrm>
            <a:off x="8729472" y="5105400"/>
            <a:ext cx="6896100" cy="18288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0" b="0" i="0" u="none" strike="noStrike" kern="1200" cap="none" spc="0" normalizeH="0" baseline="0" noProof="0" dirty="0">
                <a:ln>
                  <a:noFill/>
                </a:ln>
                <a:solidFill>
                  <a:srgbClr val="0E6D62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Chapter.2</a:t>
            </a:r>
            <a:r>
              <a:rPr kumimoji="0" lang="en" sz="9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
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FCB485E-6594-E101-A903-ABA4D3AECBBF}"/>
              </a:ext>
            </a:extLst>
          </p:cNvPr>
          <p:cNvSpPr txBox="1"/>
          <p:nvPr/>
        </p:nvSpPr>
        <p:spPr>
          <a:xfrm>
            <a:off x="9015222" y="7200900"/>
            <a:ext cx="6324600" cy="13335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466" dirty="0">
                <a:solidFill>
                  <a:srgbClr val="000000"/>
                </a:solidFill>
                <a:latin typeface="Calibri"/>
                <a:ea typeface="Pretendard Bold"/>
              </a:rPr>
              <a:t>진행 및 결과</a:t>
            </a:r>
            <a:endParaRPr kumimoji="0" lang="ko-KR" altLang="en-US" sz="746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08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3390900"/>
            <a:ext cx="59055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ERD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모델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BCBF80-29E3-4395-B898-D065950D2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90" y="5638800"/>
            <a:ext cx="8644803" cy="7904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33DC7B-2D44-611A-D557-4323F7AEE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6248400"/>
            <a:ext cx="11089640" cy="53024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ABA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4E83CA-309A-8D14-52FD-536A0E59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A4FA5C-216F-652D-C4C5-2CCA81EE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7300"/>
            <a:ext cx="24384000" cy="11188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E69D86D-37CA-060B-D830-3E07A128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2527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3BBF530-2249-02C1-5FDB-C5B626216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3556000"/>
            <a:ext cx="508000" cy="50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238CD76-0A1B-A692-FD6F-F7ABCF2EF6C5}"/>
              </a:ext>
            </a:extLst>
          </p:cNvPr>
          <p:cNvSpPr txBox="1"/>
          <p:nvPr/>
        </p:nvSpPr>
        <p:spPr>
          <a:xfrm>
            <a:off x="1943100" y="3390900"/>
            <a:ext cx="9182100" cy="800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설계</a:t>
            </a:r>
            <a:r>
              <a:rPr kumimoji="0" 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– </a:t>
            </a:r>
            <a:r>
              <a:rPr kumimoji="0" lang="ko-KR" altLang="en-US" sz="4533" b="0" i="0" u="none" strike="noStrike" kern="1200" cap="none" spc="-27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유스케이스</a:t>
            </a:r>
            <a:r>
              <a:rPr kumimoji="0" lang="ko-KR" altLang="en-US" sz="4533" b="0" i="0" u="none" strike="noStrike" kern="1200" cap="none" spc="-2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다이어그램</a:t>
            </a:r>
            <a:endParaRPr kumimoji="0" lang="en-US" sz="4533" b="0" i="0" u="none" strike="noStrike" kern="1200" cap="none" spc="-27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DE52A9-370B-BD6A-1521-D3144B369916}"/>
              </a:ext>
            </a:extLst>
          </p:cNvPr>
          <p:cNvSpPr txBox="1"/>
          <p:nvPr/>
        </p:nvSpPr>
        <p:spPr>
          <a:xfrm>
            <a:off x="3530600" y="546100"/>
            <a:ext cx="18440400" cy="14224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진행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결과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-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프로젝트</a:t>
            </a:r>
            <a:r>
              <a:rPr kumimoji="0" 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8000" b="0" i="0" u="none" strike="noStrike" kern="1200" cap="none" spc="-48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설계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6AD83F2-A9E8-4623-F85E-593981682F37}"/>
              </a:ext>
            </a:extLst>
          </p:cNvPr>
          <p:cNvSpPr txBox="1"/>
          <p:nvPr/>
        </p:nvSpPr>
        <p:spPr>
          <a:xfrm>
            <a:off x="330200" y="419100"/>
            <a:ext cx="3390900" cy="1689100"/>
          </a:xfrm>
          <a:prstGeom prst="rect">
            <a:avLst/>
          </a:prstGeom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9466" b="0" i="0" u="none" strike="noStrike" kern="1200" cap="none" spc="0" normalizeH="0" baseline="0" noProof="0">
                <a:ln>
                  <a:noFill/>
                </a:ln>
                <a:solidFill>
                  <a:srgbClr val="5CABA4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02 |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5F52FF-9F74-D298-2986-F38805D34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4735286"/>
            <a:ext cx="11963400" cy="80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1424</Words>
  <Application>Microsoft Office PowerPoint</Application>
  <PresentationFormat>사용자 지정</PresentationFormat>
  <Paragraphs>269</Paragraphs>
  <Slides>38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Pretendard</vt:lpstr>
      <vt:lpstr>Calibri</vt:lpstr>
      <vt:lpstr>Pretendard Regular</vt:lpstr>
      <vt:lpstr>Pretendard ExtraLight</vt:lpstr>
      <vt:lpstr>Pretendard Bold</vt:lpstr>
      <vt:lpstr>Arial</vt:lpstr>
      <vt:lpstr>맑은 고딕</vt:lpstr>
      <vt:lpstr>Pretendard SemiBold</vt:lpstr>
      <vt:lpstr>Pretendard Medium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성호 안</cp:lastModifiedBy>
  <cp:revision>99</cp:revision>
  <dcterms:created xsi:type="dcterms:W3CDTF">2006-08-16T00:00:00Z</dcterms:created>
  <dcterms:modified xsi:type="dcterms:W3CDTF">2025-09-06T06:45:28Z</dcterms:modified>
</cp:coreProperties>
</file>